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96" r:id="rId4"/>
  </p:sldMasterIdLst>
  <p:notesMasterIdLst>
    <p:notesMasterId r:id="rId34"/>
  </p:notesMasterIdLst>
  <p:sldIdLst>
    <p:sldId id="306" r:id="rId5"/>
    <p:sldId id="314" r:id="rId6"/>
    <p:sldId id="336" r:id="rId7"/>
    <p:sldId id="337" r:id="rId8"/>
    <p:sldId id="338" r:id="rId9"/>
    <p:sldId id="339" r:id="rId10"/>
    <p:sldId id="294" r:id="rId11"/>
    <p:sldId id="295" r:id="rId12"/>
    <p:sldId id="319" r:id="rId13"/>
    <p:sldId id="320" r:id="rId14"/>
    <p:sldId id="322" r:id="rId15"/>
    <p:sldId id="321" r:id="rId16"/>
    <p:sldId id="323" r:id="rId17"/>
    <p:sldId id="325" r:id="rId18"/>
    <p:sldId id="326" r:id="rId19"/>
    <p:sldId id="324" r:id="rId20"/>
    <p:sldId id="327" r:id="rId21"/>
    <p:sldId id="328" r:id="rId22"/>
    <p:sldId id="329" r:id="rId23"/>
    <p:sldId id="342" r:id="rId24"/>
    <p:sldId id="343" r:id="rId25"/>
    <p:sldId id="303" r:id="rId26"/>
    <p:sldId id="340" r:id="rId27"/>
    <p:sldId id="341" r:id="rId28"/>
    <p:sldId id="332" r:id="rId29"/>
    <p:sldId id="333" r:id="rId30"/>
    <p:sldId id="334" r:id="rId31"/>
    <p:sldId id="335" r:id="rId32"/>
    <p:sldId id="312" r:id="rId33"/>
  </p:sldIdLst>
  <p:sldSz cx="12192000" cy="6858000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8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84967" autoAdjust="0"/>
  </p:normalViewPr>
  <p:slideViewPr>
    <p:cSldViewPr snapToGrid="0">
      <p:cViewPr varScale="1">
        <p:scale>
          <a:sx n="68" d="100"/>
          <a:sy n="68" d="100"/>
        </p:scale>
        <p:origin x="612" y="72"/>
      </p:cViewPr>
      <p:guideLst>
        <p:guide orient="horz" pos="1368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5EA28068-AFBD-4979-B752-9EB6F90B1386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46000">
              <a:schemeClr val="accent5">
                <a:lumMod val="60000"/>
                <a:lumOff val="40000"/>
              </a:schemeClr>
            </a:gs>
            <a:gs pos="73000">
              <a:schemeClr val="accent2">
                <a:lumMod val="60000"/>
                <a:lumOff val="40000"/>
              </a:schemeClr>
            </a:gs>
            <a:gs pos="10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38B98F-6E4C-496D-8F2E-3752C92961C0}"/>
              </a:ext>
            </a:extLst>
          </p:cNvPr>
          <p:cNvGrpSpPr/>
          <p:nvPr/>
        </p:nvGrpSpPr>
        <p:grpSpPr>
          <a:xfrm>
            <a:off x="202712" y="164542"/>
            <a:ext cx="1140177" cy="1715057"/>
            <a:chOff x="4001910" y="0"/>
            <a:chExt cx="1140177" cy="171505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E5AFEA8-69A1-4ABA-A21F-B6E2E636FBAD}"/>
                </a:ext>
              </a:extLst>
            </p:cNvPr>
            <p:cNvSpPr/>
            <p:nvPr/>
          </p:nvSpPr>
          <p:spPr>
            <a:xfrm>
              <a:off x="4001910" y="0"/>
              <a:ext cx="1140177" cy="17150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19597C-976F-4FA5-9CF7-E9C73A5F4CE0}"/>
                </a:ext>
              </a:extLst>
            </p:cNvPr>
            <p:cNvPicPr/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7896" y="118742"/>
              <a:ext cx="968203" cy="1477572"/>
            </a:xfrm>
            <a:prstGeom prst="rect">
              <a:avLst/>
            </a:prstGeom>
            <a:noFill/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060D5B4-C099-48C9-9C4C-B074A54FF637}"/>
              </a:ext>
            </a:extLst>
          </p:cNvPr>
          <p:cNvSpPr txBox="1"/>
          <p:nvPr/>
        </p:nvSpPr>
        <p:spPr>
          <a:xfrm>
            <a:off x="1545580" y="164542"/>
            <a:ext cx="10443707" cy="39703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th-TH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aysettha OT" panose="020B0504020207020204" pitchFamily="34" charset="-34"/>
              </a:rPr>
              <a:t>ບົດໂຄງການຈົບຊັ້ນລະດັບປະລິນຍາຕີ 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Saysettha OT" panose="020B0504020207020204" pitchFamily="34" charset="-34"/>
                <a:ea typeface="Calibri" panose="020F0502020204030204" pitchFamily="34" charset="0"/>
                <a:cs typeface="Phetsarath OT" panose="02000500000000020004" pitchFamily="2" charset="0"/>
              </a:rPr>
              <a:t>(</a:t>
            </a:r>
            <a:r>
              <a:rPr lang="th-TH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Saysettha OT" panose="020B0504020207020204" pitchFamily="34" charset="-34"/>
                <a:ea typeface="Calibri" panose="020F0502020204030204" pitchFamily="34" charset="0"/>
                <a:cs typeface="Phetsarath OT" panose="02000500000000020004" pitchFamily="2" charset="0"/>
              </a:rPr>
              <a:t>ຕໍ່ເນື່ອງ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Saysettha OT" panose="020B0504020207020204" pitchFamily="34" charset="-34"/>
                <a:ea typeface="Calibri" panose="020F0502020204030204" pitchFamily="34" charset="0"/>
                <a:cs typeface="Phetsarath OT" panose="02000500000000020004" pitchFamily="2" charset="0"/>
              </a:rPr>
              <a:t>)</a:t>
            </a:r>
            <a:r>
              <a:rPr lang="th-TH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Saysettha OT" panose="020B0504020207020204" pitchFamily="34" charset="-34"/>
                <a:ea typeface="Calibri" panose="020F0502020204030204" pitchFamily="34" charset="0"/>
                <a:cs typeface="Phetsarath OT" panose="02000500000000020004" pitchFamily="2" charset="0"/>
              </a:rPr>
              <a:t> ວິສະວະກໍາສາດ</a:t>
            </a:r>
            <a:endParaRPr lang="en-US" sz="2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Phetsarath OT" panose="02000500000000020004" pitchFamily="2" charset="0"/>
            </a:endParaRPr>
          </a:p>
          <a:p>
            <a:pPr algn="ctr">
              <a:spcAft>
                <a:spcPts val="800"/>
              </a:spcAft>
            </a:pPr>
            <a:r>
              <a:rPr lang="th-TH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aysettha OT" panose="020B0504020207020204" pitchFamily="34" charset="-34"/>
              </a:rPr>
              <a:t>ສາຂາ ເຕັກໂນໂລຊີຂໍ້ມູນຂ່າວສານ</a:t>
            </a: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Saysettha OT" panose="020B0504020207020204" pitchFamily="34" charset="-34"/>
            </a:endParaRPr>
          </a:p>
          <a:p>
            <a:pPr algn="ctr">
              <a:spcAft>
                <a:spcPts val="800"/>
              </a:spcAft>
            </a:pP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Saysettha OT" panose="020B0504020207020204" pitchFamily="34" charset="-34"/>
            </a:endParaRPr>
          </a:p>
          <a:p>
            <a:pPr algn="ctr">
              <a:spcAft>
                <a:spcPts val="800"/>
              </a:spcAft>
            </a:pPr>
            <a:r>
              <a:rPr lang="th-TH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aysettha OT" panose="020B0504020207020204" pitchFamily="34" charset="-34"/>
              </a:rPr>
              <a:t>ລະບົບຈັດການ </a:t>
            </a:r>
            <a:endParaRPr lang="lo-LA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Saysettha OT" panose="020B0504020207020204" pitchFamily="34" charset="-34"/>
            </a:endParaRPr>
          </a:p>
          <a:p>
            <a:pPr algn="ctr">
              <a:spcAft>
                <a:spcPts val="800"/>
              </a:spcAft>
            </a:pPr>
            <a:r>
              <a:rPr lang="th-TH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aysettha OT" panose="020B0504020207020204" pitchFamily="34" charset="-34"/>
              </a:rPr>
              <a:t>ການລົງທະບຽນ</a:t>
            </a:r>
            <a:r>
              <a:rPr lang="lo-LA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Phetsarath OT" panose="02000500000000020004" pitchFamily="2" charset="0"/>
              </a:rPr>
              <a:t> </a:t>
            </a:r>
            <a:r>
              <a:rPr lang="th-TH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aysettha OT" panose="020B0504020207020204" pitchFamily="34" charset="-34"/>
              </a:rPr>
              <a:t>ສູນຝຶກອົບຮົມ ວິຊາຊີບ ພາສາ ແສງຕາວັນ</a:t>
            </a:r>
            <a:endParaRPr lang="en-US" sz="2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Phetsarath OT" panose="02000500000000020004" pitchFamily="2" charset="0"/>
            </a:endParaRPr>
          </a:p>
          <a:p>
            <a:pPr algn="ctr">
              <a:spcAft>
                <a:spcPts val="800"/>
              </a:spcAft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Phetsarath OT" panose="02000500000000020004" pitchFamily="2" charset="0"/>
              </a:rPr>
              <a:t>Website Register Management System of</a:t>
            </a:r>
            <a:endParaRPr lang="en-US" sz="2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Phetsarath OT" panose="02000500000000020004" pitchFamily="2" charset="0"/>
            </a:endParaRPr>
          </a:p>
          <a:p>
            <a:pPr algn="ctr">
              <a:spcAft>
                <a:spcPts val="800"/>
              </a:spcAft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Phetsarath OT" panose="02000500000000020004" pitchFamily="2" charset="0"/>
              </a:rPr>
              <a:t>Sunbeam Language Vocational Center</a:t>
            </a:r>
            <a:endParaRPr lang="en-US" sz="2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Phetsarath OT" panose="02000500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6A593-4943-48E8-A934-80A810AD5511}"/>
              </a:ext>
            </a:extLst>
          </p:cNvPr>
          <p:cNvSpPr txBox="1"/>
          <p:nvPr/>
        </p:nvSpPr>
        <p:spPr>
          <a:xfrm>
            <a:off x="999254" y="3907510"/>
            <a:ext cx="4492977" cy="29504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2400" b="1" dirty="0">
                <a:solidFill>
                  <a:srgbClr val="FFFF00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ນັກສຶກສາ: </a:t>
            </a:r>
            <a:endParaRPr lang="en-US" sz="2000" b="1" dirty="0">
              <a:solidFill>
                <a:srgbClr val="FFFF00"/>
              </a:solidFill>
              <a:latin typeface="Saysettha OT" panose="020B0504020207020204" pitchFamily="34" charset="-34"/>
              <a:ea typeface="Calibri" panose="020F0502020204030204" pitchFamily="34" charset="0"/>
              <a:cs typeface="Saysettha OT" panose="020B0504020207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FFFF00"/>
                </a:solidFill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   </a:t>
            </a:r>
            <a:r>
              <a:rPr lang="th-TH" sz="2400" b="1" dirty="0">
                <a:solidFill>
                  <a:srgbClr val="FFFF00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ທ້າວ ຊໍ ເລົ່າ</a:t>
            </a:r>
            <a:endParaRPr lang="en-US" sz="2000" b="1" dirty="0">
              <a:solidFill>
                <a:srgbClr val="FFFF00"/>
              </a:solidFill>
              <a:latin typeface="Saysettha OT" panose="020B0504020207020204" pitchFamily="34" charset="-34"/>
              <a:ea typeface="Calibri" panose="020F0502020204030204" pitchFamily="34" charset="0"/>
              <a:cs typeface="Saysettha OT" panose="020B0504020207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FFFF00"/>
                </a:solidFill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   </a:t>
            </a:r>
            <a:r>
              <a:rPr lang="th-TH" sz="2400" b="1" dirty="0">
                <a:solidFill>
                  <a:srgbClr val="FFFF00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ທ້າວ ຈັນທ່າວ ຈົ້ງຈ້າຢີ</a:t>
            </a:r>
            <a:endParaRPr lang="en-US" sz="2000" b="1" dirty="0">
              <a:solidFill>
                <a:srgbClr val="FFFF00"/>
              </a:solidFill>
              <a:latin typeface="Saysettha OT" panose="020B0504020207020204" pitchFamily="34" charset="-34"/>
              <a:ea typeface="Calibri" panose="020F0502020204030204" pitchFamily="34" charset="0"/>
              <a:cs typeface="Saysettha OT" panose="020B0504020207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FFFF00"/>
                </a:solidFill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   </a:t>
            </a:r>
            <a:r>
              <a:rPr lang="th-TH" sz="2400" b="1" dirty="0">
                <a:solidFill>
                  <a:srgbClr val="FFFF00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ທ້າວ ເນັ້ງວ່າງ ຊົ່ງປໍດາລາ</a:t>
            </a:r>
            <a:endParaRPr lang="en-US" sz="2000" b="1" dirty="0">
              <a:solidFill>
                <a:srgbClr val="FFFF00"/>
              </a:solidFill>
              <a:effectLst/>
              <a:latin typeface="Saysettha OT" panose="020B0504020207020204" pitchFamily="34" charset="-34"/>
              <a:ea typeface="Calibri" panose="020F0502020204030204" pitchFamily="34" charset="0"/>
              <a:cs typeface="Saysettha OT" panose="020B0504020207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2400" b="1" dirty="0">
                <a:solidFill>
                  <a:srgbClr val="FFFF00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ອາຈານຜູ່ນຳພາ: </a:t>
            </a:r>
            <a:endParaRPr lang="en-US" sz="2000" b="1" dirty="0">
              <a:solidFill>
                <a:srgbClr val="FFFF00"/>
              </a:solidFill>
              <a:effectLst/>
              <a:latin typeface="Saysettha OT" panose="020B0504020207020204" pitchFamily="34" charset="-34"/>
              <a:ea typeface="Calibri" panose="020F0502020204030204" pitchFamily="34" charset="0"/>
              <a:cs typeface="Saysettha OT" panose="020B0504020207020204" pitchFamily="34" charset="-34"/>
            </a:endParaRPr>
          </a:p>
          <a:p>
            <a:r>
              <a:rPr lang="en-US" sz="2400" b="1" dirty="0">
                <a:solidFill>
                  <a:srgbClr val="FFFF00"/>
                </a:solidFill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   </a:t>
            </a:r>
            <a:r>
              <a:rPr lang="th-TH" sz="2400" b="1" dirty="0">
                <a:solidFill>
                  <a:srgbClr val="FFFF00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ປທ. ສຸກສະຫວັນ ຈຸນດາລີ </a:t>
            </a:r>
            <a:endParaRPr lang="en-US" sz="2400" b="1" dirty="0">
              <a:solidFill>
                <a:srgbClr val="FFFF00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grpSp>
        <p:nvGrpSpPr>
          <p:cNvPr id="16" name="Google Shape;770;p41">
            <a:extLst>
              <a:ext uri="{FF2B5EF4-FFF2-40B4-BE49-F238E27FC236}">
                <a16:creationId xmlns:a16="http://schemas.microsoft.com/office/drawing/2014/main" id="{F056A4E3-F4ED-443B-A3C9-85AF10E9DBF7}"/>
              </a:ext>
            </a:extLst>
          </p:cNvPr>
          <p:cNvGrpSpPr/>
          <p:nvPr/>
        </p:nvGrpSpPr>
        <p:grpSpPr>
          <a:xfrm>
            <a:off x="10984462" y="6252268"/>
            <a:ext cx="980374" cy="404564"/>
            <a:chOff x="2571250" y="5664711"/>
            <a:chExt cx="1439820" cy="594160"/>
          </a:xfrm>
        </p:grpSpPr>
        <p:sp>
          <p:nvSpPr>
            <p:cNvPr id="17" name="Google Shape;771;p41">
              <a:extLst>
                <a:ext uri="{FF2B5EF4-FFF2-40B4-BE49-F238E27FC236}">
                  <a16:creationId xmlns:a16="http://schemas.microsoft.com/office/drawing/2014/main" id="{2EBE7E5D-B004-47CF-B063-DF61B6257BEB}"/>
                </a:ext>
              </a:extLst>
            </p:cNvPr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72;p41">
              <a:extLst>
                <a:ext uri="{FF2B5EF4-FFF2-40B4-BE49-F238E27FC236}">
                  <a16:creationId xmlns:a16="http://schemas.microsoft.com/office/drawing/2014/main" id="{291F884C-7EE6-4783-AB48-5DDA715E639D}"/>
                </a:ext>
              </a:extLst>
            </p:cNvPr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773;p41">
              <a:extLst>
                <a:ext uri="{FF2B5EF4-FFF2-40B4-BE49-F238E27FC236}">
                  <a16:creationId xmlns:a16="http://schemas.microsoft.com/office/drawing/2014/main" id="{25164DA0-B9B4-4498-A887-E7115246142E}"/>
                </a:ext>
              </a:extLst>
            </p:cNvPr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74;p41">
              <a:extLst>
                <a:ext uri="{FF2B5EF4-FFF2-40B4-BE49-F238E27FC236}">
                  <a16:creationId xmlns:a16="http://schemas.microsoft.com/office/drawing/2014/main" id="{C94C846E-DA06-4E78-813E-ACA6FB9A7903}"/>
                </a:ext>
              </a:extLst>
            </p:cNvPr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75;p41">
              <a:extLst>
                <a:ext uri="{FF2B5EF4-FFF2-40B4-BE49-F238E27FC236}">
                  <a16:creationId xmlns:a16="http://schemas.microsoft.com/office/drawing/2014/main" id="{328BB875-E795-4D55-AC65-2BBF1EE660AB}"/>
                </a:ext>
              </a:extLst>
            </p:cNvPr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76;p41">
              <a:extLst>
                <a:ext uri="{FF2B5EF4-FFF2-40B4-BE49-F238E27FC236}">
                  <a16:creationId xmlns:a16="http://schemas.microsoft.com/office/drawing/2014/main" id="{E079C539-953F-40FB-92FC-BF5CC13164A7}"/>
                </a:ext>
              </a:extLst>
            </p:cNvPr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77;p41">
              <a:extLst>
                <a:ext uri="{FF2B5EF4-FFF2-40B4-BE49-F238E27FC236}">
                  <a16:creationId xmlns:a16="http://schemas.microsoft.com/office/drawing/2014/main" id="{FEDC9367-905F-48EC-84A0-3195B459D1F2}"/>
                </a:ext>
              </a:extLst>
            </p:cNvPr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78;p41">
              <a:extLst>
                <a:ext uri="{FF2B5EF4-FFF2-40B4-BE49-F238E27FC236}">
                  <a16:creationId xmlns:a16="http://schemas.microsoft.com/office/drawing/2014/main" id="{BF6B07E9-217F-41DD-81FC-9B735CD9E4DD}"/>
                </a:ext>
              </a:extLst>
            </p:cNvPr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79;p41">
              <a:extLst>
                <a:ext uri="{FF2B5EF4-FFF2-40B4-BE49-F238E27FC236}">
                  <a16:creationId xmlns:a16="http://schemas.microsoft.com/office/drawing/2014/main" id="{F47F0171-6328-4EFB-9F7B-70FBCEC8B8B9}"/>
                </a:ext>
              </a:extLst>
            </p:cNvPr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80;p41">
              <a:extLst>
                <a:ext uri="{FF2B5EF4-FFF2-40B4-BE49-F238E27FC236}">
                  <a16:creationId xmlns:a16="http://schemas.microsoft.com/office/drawing/2014/main" id="{200349B2-9A77-4587-9D0A-45A0A3FE1529}"/>
                </a:ext>
              </a:extLst>
            </p:cNvPr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81;p41">
              <a:extLst>
                <a:ext uri="{FF2B5EF4-FFF2-40B4-BE49-F238E27FC236}">
                  <a16:creationId xmlns:a16="http://schemas.microsoft.com/office/drawing/2014/main" id="{98AA9E88-C094-4DC3-B161-9012431D99C9}"/>
                </a:ext>
              </a:extLst>
            </p:cNvPr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82;p41">
              <a:extLst>
                <a:ext uri="{FF2B5EF4-FFF2-40B4-BE49-F238E27FC236}">
                  <a16:creationId xmlns:a16="http://schemas.microsoft.com/office/drawing/2014/main" id="{827D13C3-2F4A-418A-9FD0-3BE8BE820EE5}"/>
                </a:ext>
              </a:extLst>
            </p:cNvPr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83;p41">
              <a:extLst>
                <a:ext uri="{FF2B5EF4-FFF2-40B4-BE49-F238E27FC236}">
                  <a16:creationId xmlns:a16="http://schemas.microsoft.com/office/drawing/2014/main" id="{2DE320AE-0599-4EEF-8727-FEA4F35FFA3C}"/>
                </a:ext>
              </a:extLst>
            </p:cNvPr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84;p41">
              <a:extLst>
                <a:ext uri="{FF2B5EF4-FFF2-40B4-BE49-F238E27FC236}">
                  <a16:creationId xmlns:a16="http://schemas.microsoft.com/office/drawing/2014/main" id="{9799824F-EC55-4E97-8BEA-E990ED8F791E}"/>
                </a:ext>
              </a:extLst>
            </p:cNvPr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85;p41">
              <a:extLst>
                <a:ext uri="{FF2B5EF4-FFF2-40B4-BE49-F238E27FC236}">
                  <a16:creationId xmlns:a16="http://schemas.microsoft.com/office/drawing/2014/main" id="{CF56B892-91D4-4062-B5F9-F6E0BC176CB7}"/>
                </a:ext>
              </a:extLst>
            </p:cNvPr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86;p41">
              <a:extLst>
                <a:ext uri="{FF2B5EF4-FFF2-40B4-BE49-F238E27FC236}">
                  <a16:creationId xmlns:a16="http://schemas.microsoft.com/office/drawing/2014/main" id="{7B0349B1-84D5-471C-878C-38216066CE88}"/>
                </a:ext>
              </a:extLst>
            </p:cNvPr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87;p41">
              <a:extLst>
                <a:ext uri="{FF2B5EF4-FFF2-40B4-BE49-F238E27FC236}">
                  <a16:creationId xmlns:a16="http://schemas.microsoft.com/office/drawing/2014/main" id="{A40CF41B-8127-4948-A10B-72D38B3821E0}"/>
                </a:ext>
              </a:extLst>
            </p:cNvPr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88;p41">
              <a:extLst>
                <a:ext uri="{FF2B5EF4-FFF2-40B4-BE49-F238E27FC236}">
                  <a16:creationId xmlns:a16="http://schemas.microsoft.com/office/drawing/2014/main" id="{54E2A2A2-AA02-47C1-B3AA-81BC90D23C85}"/>
                </a:ext>
              </a:extLst>
            </p:cNvPr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89;p41">
              <a:extLst>
                <a:ext uri="{FF2B5EF4-FFF2-40B4-BE49-F238E27FC236}">
                  <a16:creationId xmlns:a16="http://schemas.microsoft.com/office/drawing/2014/main" id="{F1F05297-B350-4ACC-BC96-101ABFEDF277}"/>
                </a:ext>
              </a:extLst>
            </p:cNvPr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90;p41">
              <a:extLst>
                <a:ext uri="{FF2B5EF4-FFF2-40B4-BE49-F238E27FC236}">
                  <a16:creationId xmlns:a16="http://schemas.microsoft.com/office/drawing/2014/main" id="{737ED038-D5C6-4C8E-BA2B-E34B098BD390}"/>
                </a:ext>
              </a:extLst>
            </p:cNvPr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91;p41">
              <a:extLst>
                <a:ext uri="{FF2B5EF4-FFF2-40B4-BE49-F238E27FC236}">
                  <a16:creationId xmlns:a16="http://schemas.microsoft.com/office/drawing/2014/main" id="{ADA133E4-52B6-42C8-BA0B-DBEDE8520BF0}"/>
                </a:ext>
              </a:extLst>
            </p:cNvPr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92;p41">
              <a:extLst>
                <a:ext uri="{FF2B5EF4-FFF2-40B4-BE49-F238E27FC236}">
                  <a16:creationId xmlns:a16="http://schemas.microsoft.com/office/drawing/2014/main" id="{9568E326-E352-4619-80AE-D9B66E3DA8B5}"/>
                </a:ext>
              </a:extLst>
            </p:cNvPr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93;p41">
              <a:extLst>
                <a:ext uri="{FF2B5EF4-FFF2-40B4-BE49-F238E27FC236}">
                  <a16:creationId xmlns:a16="http://schemas.microsoft.com/office/drawing/2014/main" id="{F872B35F-F435-4740-A385-3CEF93D9420B}"/>
                </a:ext>
              </a:extLst>
            </p:cNvPr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94;p41">
              <a:extLst>
                <a:ext uri="{FF2B5EF4-FFF2-40B4-BE49-F238E27FC236}">
                  <a16:creationId xmlns:a16="http://schemas.microsoft.com/office/drawing/2014/main" id="{AD0B0E70-FCF3-4E2E-9BCE-D3B02060C0A3}"/>
                </a:ext>
              </a:extLst>
            </p:cNvPr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C2E2FD8E-2200-47E8-9DA3-5B7B1420D712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>
                <a:solidFill>
                  <a:srgbClr val="FFFF00"/>
                </a:solidFill>
              </a:rPr>
              <a:pPr algn="r"/>
              <a:t>1</a:t>
            </a:fld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8A7FD12E-4A96-49B5-BA27-9715AF18EC24}"/>
              </a:ext>
            </a:extLst>
          </p:cNvPr>
          <p:cNvSpPr txBox="1"/>
          <p:nvPr/>
        </p:nvSpPr>
        <p:spPr>
          <a:xfrm>
            <a:off x="609599" y="329684"/>
            <a:ext cx="111509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>
              <a:spcBef>
                <a:spcPts val="600"/>
              </a:spcBef>
              <a:buSzPts val="2400"/>
            </a:pPr>
            <a:r>
              <a:rPr lang="en-US" sz="32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3. </a:t>
            </a:r>
            <a:r>
              <a:rPr lang="lo-LA" sz="32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ສັນຍະລັກ ແລະ ຄວາມໝາຍຂອງ (</a:t>
            </a:r>
            <a:r>
              <a:rPr lang="en-US" sz="32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Data Flow Diagram)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9A3957B-3429-466C-B4D5-B9343202F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928427"/>
              </p:ext>
            </p:extLst>
          </p:nvPr>
        </p:nvGraphicFramePr>
        <p:xfrm>
          <a:off x="1320800" y="1148078"/>
          <a:ext cx="8890000" cy="50725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979912">
                  <a:extLst>
                    <a:ext uri="{9D8B030D-6E8A-4147-A177-3AD203B41FA5}">
                      <a16:colId xmlns:a16="http://schemas.microsoft.com/office/drawing/2014/main" val="1833029846"/>
                    </a:ext>
                  </a:extLst>
                </a:gridCol>
                <a:gridCol w="4910088">
                  <a:extLst>
                    <a:ext uri="{9D8B030D-6E8A-4147-A177-3AD203B41FA5}">
                      <a16:colId xmlns:a16="http://schemas.microsoft.com/office/drawing/2014/main" val="1715991517"/>
                    </a:ext>
                  </a:extLst>
                </a:gridCol>
              </a:tblGrid>
              <a:tr h="5178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42900" algn="l"/>
                        </a:tabLst>
                      </a:pPr>
                      <a:r>
                        <a:rPr lang="lo-LA" sz="24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ຊື່​ສັນຍາ​ລັກ</a:t>
                      </a:r>
                      <a:endParaRPr lang="en-US" sz="24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42900" algn="l"/>
                        </a:tabLst>
                      </a:pPr>
                      <a:r>
                        <a:rPr lang="lo-LA" sz="24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ສັນຍາລັກ</a:t>
                      </a:r>
                      <a:endParaRPr lang="en-US" sz="24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8010162"/>
                  </a:ext>
                </a:extLst>
              </a:tr>
              <a:tr h="10173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42900" algn="l"/>
                        </a:tabLst>
                      </a:pPr>
                      <a:r>
                        <a:rPr lang="lo-LA" sz="24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ຂອບ​ເຂດ</a:t>
                      </a:r>
                      <a:endParaRPr lang="en-US" sz="2400"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42900" algn="l"/>
                        </a:tabLst>
                      </a:pPr>
                      <a:r>
                        <a:rPr lang="lo-LA" sz="24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(</a:t>
                      </a:r>
                      <a:r>
                        <a:rPr lang="en-US" sz="24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Boundary</a:t>
                      </a:r>
                      <a:r>
                        <a:rPr lang="lo-LA" sz="24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)</a:t>
                      </a:r>
                      <a:endParaRPr lang="en-US" sz="24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42900" algn="l"/>
                        </a:tabLst>
                      </a:pP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Saysettha OT" panose="020B0504020207020204" pitchFamily="34" charset="-34"/>
                        <a:ea typeface="Phetsarath OT" panose="02000500000000020004" pitchFamily="2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9341801"/>
                  </a:ext>
                </a:extLst>
              </a:tr>
              <a:tr h="14913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42900" algn="l"/>
                        </a:tabLst>
                      </a:pPr>
                      <a:r>
                        <a:rPr lang="lo-LA" sz="24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ການ​ປະມວນ​ຜົນ</a:t>
                      </a:r>
                      <a:endParaRPr lang="en-US" sz="2400" dirty="0"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42900" algn="l"/>
                        </a:tabLst>
                      </a:pPr>
                      <a:r>
                        <a:rPr lang="en-US" sz="24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(Process)</a:t>
                      </a:r>
                      <a:endParaRPr lang="en-US" sz="24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42900" algn="l"/>
                        </a:tabLst>
                      </a:pP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Saysettha OT" panose="020B0504020207020204" pitchFamily="34" charset="-34"/>
                        <a:ea typeface="Phetsarath OT" panose="02000500000000020004" pitchFamily="2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8668475"/>
                  </a:ext>
                </a:extLst>
              </a:tr>
              <a:tr h="10746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42900" algn="l"/>
                        </a:tabLst>
                      </a:pPr>
                      <a:r>
                        <a:rPr lang="lo-LA" sz="24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ຖານ​​ຂໍ້​ມູນ</a:t>
                      </a:r>
                      <a:endParaRPr lang="en-US" sz="2400"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42900" algn="l"/>
                        </a:tabLst>
                      </a:pPr>
                      <a:r>
                        <a:rPr lang="en-US" sz="24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(Data Store)</a:t>
                      </a:r>
                      <a:endParaRPr lang="en-US" sz="24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42900" algn="l"/>
                        </a:tabLst>
                      </a:pP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Saysettha OT" panose="020B0504020207020204" pitchFamily="34" charset="-34"/>
                        <a:ea typeface="Phetsarath OT" panose="02000500000000020004" pitchFamily="2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7810349"/>
                  </a:ext>
                </a:extLst>
              </a:tr>
              <a:tr h="9714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42900" algn="l"/>
                        </a:tabLst>
                      </a:pPr>
                      <a:r>
                        <a:rPr lang="lo-LA" sz="24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ການ​ໄຫຼ​ຂໍ້​ມູນ</a:t>
                      </a:r>
                      <a:endParaRPr lang="en-US" sz="2400"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42900" algn="l"/>
                        </a:tabLst>
                      </a:pPr>
                      <a:r>
                        <a:rPr lang="en-US" sz="24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(Data Flow)</a:t>
                      </a:r>
                      <a:endParaRPr lang="en-US" sz="24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42900" algn="l"/>
                        </a:tabLst>
                      </a:pP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Saysettha OT" panose="020B0504020207020204" pitchFamily="34" charset="-34"/>
                        <a:ea typeface="Phetsarath OT" panose="02000500000000020004" pitchFamily="2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1698645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AC6525BC-EEB0-4590-8FF7-E57D4F897729}"/>
              </a:ext>
            </a:extLst>
          </p:cNvPr>
          <p:cNvGrpSpPr>
            <a:grpSpLocks/>
          </p:cNvGrpSpPr>
          <p:nvPr/>
        </p:nvGrpSpPr>
        <p:grpSpPr bwMode="auto">
          <a:xfrm>
            <a:off x="6888380" y="2863919"/>
            <a:ext cx="1722220" cy="1130162"/>
            <a:chOff x="7384" y="2183"/>
            <a:chExt cx="1073" cy="950"/>
          </a:xfrm>
        </p:grpSpPr>
        <p:sp>
          <p:nvSpPr>
            <p:cNvPr id="25" name="AutoShape 9">
              <a:extLst>
                <a:ext uri="{FF2B5EF4-FFF2-40B4-BE49-F238E27FC236}">
                  <a16:creationId xmlns:a16="http://schemas.microsoft.com/office/drawing/2014/main" id="{BD639CBF-FFE7-4A7C-8173-533D58892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4" y="2183"/>
              <a:ext cx="1073" cy="95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cxnSp>
          <p:nvCxnSpPr>
            <p:cNvPr id="26" name="AutoShape 10">
              <a:extLst>
                <a:ext uri="{FF2B5EF4-FFF2-40B4-BE49-F238E27FC236}">
                  <a16:creationId xmlns:a16="http://schemas.microsoft.com/office/drawing/2014/main" id="{2931DDC8-2B4D-469A-AA5B-152EF704C4D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384" y="2374"/>
              <a:ext cx="1073" cy="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B59BEC9-A4BE-4317-9110-9E88F6AF78DE}"/>
              </a:ext>
            </a:extLst>
          </p:cNvPr>
          <p:cNvGrpSpPr>
            <a:grpSpLocks/>
          </p:cNvGrpSpPr>
          <p:nvPr/>
        </p:nvGrpSpPr>
        <p:grpSpPr bwMode="auto">
          <a:xfrm>
            <a:off x="6772324" y="4471645"/>
            <a:ext cx="2032763" cy="587574"/>
            <a:chOff x="8785" y="10541"/>
            <a:chExt cx="1535" cy="422"/>
          </a:xfrm>
        </p:grpSpPr>
        <p:cxnSp>
          <p:nvCxnSpPr>
            <p:cNvPr id="28" name="AutoShape 12">
              <a:extLst>
                <a:ext uri="{FF2B5EF4-FFF2-40B4-BE49-F238E27FC236}">
                  <a16:creationId xmlns:a16="http://schemas.microsoft.com/office/drawing/2014/main" id="{F1876781-C228-45B2-A0A5-CB979586086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785" y="10541"/>
              <a:ext cx="1535" cy="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AutoShape 13">
              <a:extLst>
                <a:ext uri="{FF2B5EF4-FFF2-40B4-BE49-F238E27FC236}">
                  <a16:creationId xmlns:a16="http://schemas.microsoft.com/office/drawing/2014/main" id="{10CBC978-7630-439E-A787-9CFD5700C53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785" y="10963"/>
              <a:ext cx="1535" cy="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AutoShape 14">
              <a:extLst>
                <a:ext uri="{FF2B5EF4-FFF2-40B4-BE49-F238E27FC236}">
                  <a16:creationId xmlns:a16="http://schemas.microsoft.com/office/drawing/2014/main" id="{277FA8BB-BEF1-4974-AF70-7B7C8921C6B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785" y="10541"/>
              <a:ext cx="0" cy="422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AutoShape 15">
              <a:extLst>
                <a:ext uri="{FF2B5EF4-FFF2-40B4-BE49-F238E27FC236}">
                  <a16:creationId xmlns:a16="http://schemas.microsoft.com/office/drawing/2014/main" id="{8F081389-D9F9-4100-9070-D571E433048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229" y="10541"/>
              <a:ext cx="1" cy="422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B5F997C1-727E-4F09-B2E3-915775147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0387" y="1893710"/>
            <a:ext cx="1978201" cy="587573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8B6078-5614-45BD-8201-C61EC1304AAC}"/>
              </a:ext>
            </a:extLst>
          </p:cNvPr>
          <p:cNvGrpSpPr/>
          <p:nvPr/>
        </p:nvGrpSpPr>
        <p:grpSpPr>
          <a:xfrm>
            <a:off x="6760387" y="5495855"/>
            <a:ext cx="2044700" cy="477565"/>
            <a:chOff x="0" y="0"/>
            <a:chExt cx="991946" cy="197511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BA2B3FD-2422-4D72-A1ED-4E50BDC18B7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91" y="0"/>
              <a:ext cx="986155" cy="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803F30B-DA42-4244-A884-E8BB18BD10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0" y="197511"/>
              <a:ext cx="959688" cy="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80" name="Group 1"/>
          <p:cNvGrpSpPr>
            <a:grpSpLocks/>
          </p:cNvGrpSpPr>
          <p:nvPr/>
        </p:nvGrpSpPr>
        <p:grpSpPr bwMode="auto">
          <a:xfrm>
            <a:off x="39688" y="177800"/>
            <a:ext cx="1119187" cy="288925"/>
            <a:chOff x="0" y="0"/>
            <a:chExt cx="22336" cy="5762"/>
          </a:xfrm>
        </p:grpSpPr>
      </p:grpSp>
      <p:grpSp>
        <p:nvGrpSpPr>
          <p:cNvPr id="3083" name="Group 11"/>
          <p:cNvGrpSpPr>
            <a:grpSpLocks/>
          </p:cNvGrpSpPr>
          <p:nvPr/>
        </p:nvGrpSpPr>
        <p:grpSpPr bwMode="auto">
          <a:xfrm>
            <a:off x="115888" y="106363"/>
            <a:ext cx="1041400" cy="287337"/>
            <a:chOff x="0" y="0"/>
            <a:chExt cx="20891" cy="5762"/>
          </a:xfrm>
        </p:grpSpPr>
      </p:grp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42D4C37-EDF5-4222-BCEB-C3C94AD86D5E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37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F97B0-5CD9-4507-8777-9B313598F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28F2C-127F-49F8-85BA-C869BC72AADA}"/>
              </a:ext>
            </a:extLst>
          </p:cNvPr>
          <p:cNvSpPr txBox="1"/>
          <p:nvPr/>
        </p:nvSpPr>
        <p:spPr>
          <a:xfrm>
            <a:off x="609600" y="329684"/>
            <a:ext cx="9474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>
              <a:spcBef>
                <a:spcPts val="600"/>
              </a:spcBef>
              <a:buSzPts val="2400"/>
            </a:pPr>
            <a:r>
              <a:rPr lang="lo-LA" sz="3200" b="1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4. ພາສາ ແລະ ຊອບແວທີ່ໃຊ້ໃນການພັດທະນາເວັບໄຊ.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9CCDA9-F92E-4C80-9BDE-81256DD9EFE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44" y="1391620"/>
            <a:ext cx="1816100" cy="156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Image result for css3 icon">
            <a:extLst>
              <a:ext uri="{FF2B5EF4-FFF2-40B4-BE49-F238E27FC236}">
                <a16:creationId xmlns:a16="http://schemas.microsoft.com/office/drawing/2014/main" id="{DD82EB30-837A-4924-8A8B-E5EACC360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44" y="1391620"/>
            <a:ext cx="1280700" cy="15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js script icon">
            <a:extLst>
              <a:ext uri="{FF2B5EF4-FFF2-40B4-BE49-F238E27FC236}">
                <a16:creationId xmlns:a16="http://schemas.microsoft.com/office/drawing/2014/main" id="{4AF87D82-F804-4A03-9608-4CE84E7C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644" y="1359813"/>
            <a:ext cx="1679826" cy="156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090061-E34F-4442-B323-226B0DBBC2B0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06" b="89409" l="3979" r="93599">
                        <a14:foregroundMark x1="19550" y1="25123" x2="6070" y2="60104"/>
                        <a14:foregroundMark x1="5882" y1="60591" x2="7817" y2="64360"/>
                        <a14:foregroundMark x1="5711" y1="59905" x2="5191" y2="62104"/>
                        <a14:foregroundMark x1="10035" y1="41626" x2="5840" y2="59358"/>
                        <a14:foregroundMark x1="91176" y1="39901" x2="92042" y2="43350"/>
                        <a14:foregroundMark x1="49308" y1="17241" x2="20415" y2="24138"/>
                        <a14:foregroundMark x1="21972" y1="33744" x2="16436" y2="69951"/>
                        <a14:foregroundMark x1="16436" y1="69951" x2="39619" y2="40394"/>
                        <a14:foregroundMark x1="39619" y1="40394" x2="19550" y2="35468"/>
                        <a14:foregroundMark x1="45329" y1="27586" x2="41522" y2="64778"/>
                        <a14:foregroundMark x1="41522" y1="64778" x2="59862" y2="64039"/>
                        <a14:foregroundMark x1="67128" y1="36207" x2="60900" y2="72414"/>
                        <a14:foregroundMark x1="60900" y1="72414" x2="74221" y2="37931"/>
                        <a14:foregroundMark x1="74221" y1="37931" x2="62976" y2="34483"/>
                        <a14:foregroundMark x1="79066" y1="34483" x2="83045" y2="56158"/>
                        <a14:foregroundMark x1="40484" y1="44089" x2="39792" y2="57882"/>
                        <a14:foregroundMark x1="22837" y1="41626" x2="15571" y2="71675"/>
                        <a14:foregroundMark x1="36505" y1="36207" x2="39792" y2="52709"/>
                        <a14:foregroundMark x1="41349" y1="38916" x2="40484" y2="53695"/>
                        <a14:foregroundMark x1="48616" y1="36207" x2="62976" y2="59606"/>
                        <a14:foregroundMark x1="58131" y1="37192" x2="57439" y2="59606"/>
                        <a14:foregroundMark x1="59862" y1="39901" x2="60554" y2="60591"/>
                        <a14:foregroundMark x1="59862" y1="34483" x2="59862" y2="52709"/>
                        <a14:foregroundMark x1="51730" y1="24138" x2="51730" y2="39901"/>
                        <a14:foregroundMark x1="46194" y1="25123" x2="49308" y2="36207"/>
                        <a14:foregroundMark x1="42042" y1="32759" x2="35640" y2="42365"/>
                        <a14:foregroundMark x1="34083" y1="39901" x2="24394" y2="56158"/>
                        <a14:foregroundMark x1="27682" y1="40640" x2="27682" y2="56158"/>
                        <a14:foregroundMark x1="39792" y1="56158" x2="19550" y2="71675"/>
                        <a14:foregroundMark x1="82353" y1="39901" x2="66263" y2="66502"/>
                        <a14:foregroundMark x1="78374" y1="56158" x2="69377" y2="64778"/>
                        <a14:foregroundMark x1="72664" y1="49261" x2="84775" y2="64039"/>
                        <a14:foregroundMark x1="32526" y1="28571" x2="27682" y2="47537"/>
                        <a14:foregroundMark x1="67128" y1="37192" x2="70242" y2="57882"/>
                        <a14:foregroundMark x1="50173" y1="35468" x2="48616" y2="60591"/>
                        <a14:foregroundMark x1="47751" y1="36207" x2="42042" y2="65764"/>
                        <a14:foregroundMark x1="54152" y1="32759" x2="46194" y2="69212"/>
                        <a14:foregroundMark x1="48616" y1="41626" x2="44464" y2="62315"/>
                        <a14:foregroundMark x1="93599" y1="40640" x2="92734" y2="54433"/>
                        <a14:foregroundMark x1="39792" y1="18966" x2="34948" y2="18966"/>
                        <a14:foregroundMark x1="71107" y1="31034" x2="67820" y2="33744"/>
                        <a14:foregroundMark x1="62284" y1="39901" x2="63841" y2="46798"/>
                        <a14:backgroundMark x1="3460" y1="64039" x2="13149" y2="77833"/>
                        <a14:backgroundMark x1="7612" y1="65764" x2="5190" y2="57882"/>
                        <a14:backgroundMark x1="16436" y1="25123" x2="16436" y2="25123"/>
                        <a14:backgroundMark x1="18997" y1="21301" x2="18339" y2="21429"/>
                        <a14:backgroundMark x1="52595" y1="14778" x2="48476" y2="15578"/>
                        <a14:backgroundMark x1="18339" y1="21429" x2="14879" y2="251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532" y="1418621"/>
            <a:ext cx="1679825" cy="15601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E4EA45-0477-4290-8249-DFEAE26D5E0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417" y="1590355"/>
            <a:ext cx="1848491" cy="1162686"/>
          </a:xfrm>
          <a:prstGeom prst="rect">
            <a:avLst/>
          </a:prstGeom>
        </p:spPr>
      </p:pic>
      <p:pic>
        <p:nvPicPr>
          <p:cNvPr id="14" name="Picture 8" descr="Image result for ps 2020">
            <a:extLst>
              <a:ext uri="{FF2B5EF4-FFF2-40B4-BE49-F238E27FC236}">
                <a16:creationId xmlns:a16="http://schemas.microsoft.com/office/drawing/2014/main" id="{1AEA6A6F-CE91-441E-AF47-D31AA155F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82" y="3906222"/>
            <a:ext cx="1584526" cy="135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40561D-D7A3-47F3-8E37-5D812F3DA658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85" y="3906222"/>
            <a:ext cx="1992715" cy="1351578"/>
          </a:xfrm>
          <a:prstGeom prst="rect">
            <a:avLst/>
          </a:prstGeom>
        </p:spPr>
      </p:pic>
      <p:pic>
        <p:nvPicPr>
          <p:cNvPr id="16" name="Picture 10" descr="Image result for xampp 2020 icon">
            <a:extLst>
              <a:ext uri="{FF2B5EF4-FFF2-40B4-BE49-F238E27FC236}">
                <a16:creationId xmlns:a16="http://schemas.microsoft.com/office/drawing/2014/main" id="{22F90DA6-8991-4570-BDEF-5E8488008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3" y="3853575"/>
            <a:ext cx="1830290" cy="140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Image result for vs cord 2020 icon">
            <a:extLst>
              <a:ext uri="{FF2B5EF4-FFF2-40B4-BE49-F238E27FC236}">
                <a16:creationId xmlns:a16="http://schemas.microsoft.com/office/drawing/2014/main" id="{9C438A67-FE14-4251-BE72-36418FE89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40" y="3853574"/>
            <a:ext cx="1584526" cy="140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498BAE3-2D58-47E7-9EFF-D5ED521AF588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79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1"/>
          <p:cNvGrpSpPr>
            <a:grpSpLocks/>
          </p:cNvGrpSpPr>
          <p:nvPr/>
        </p:nvGrpSpPr>
        <p:grpSpPr bwMode="auto">
          <a:xfrm>
            <a:off x="39688" y="177800"/>
            <a:ext cx="1119187" cy="288925"/>
            <a:chOff x="0" y="0"/>
            <a:chExt cx="22336" cy="5762"/>
          </a:xfrm>
        </p:grpSpPr>
      </p:grpSp>
      <p:grpSp>
        <p:nvGrpSpPr>
          <p:cNvPr id="4101" name="Group 11"/>
          <p:cNvGrpSpPr>
            <a:grpSpLocks/>
          </p:cNvGrpSpPr>
          <p:nvPr/>
        </p:nvGrpSpPr>
        <p:grpSpPr bwMode="auto">
          <a:xfrm>
            <a:off x="115888" y="106363"/>
            <a:ext cx="1041400" cy="287337"/>
            <a:chOff x="0" y="0"/>
            <a:chExt cx="20891" cy="5762"/>
          </a:xfrm>
        </p:grpSpPr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86679E2-F633-4374-9753-F59AA0B87803}"/>
              </a:ext>
            </a:extLst>
          </p:cNvPr>
          <p:cNvSpPr txBox="1"/>
          <p:nvPr/>
        </p:nvSpPr>
        <p:spPr>
          <a:xfrm>
            <a:off x="1943100" y="253484"/>
            <a:ext cx="9258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>
              <a:spcBef>
                <a:spcPts val="600"/>
              </a:spcBef>
              <a:buSzPts val="2400"/>
            </a:pPr>
            <a:r>
              <a:rPr lang="lo-LA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ບົດທີ 3 ການວິເຄາະ ແລະ ອອກແບບລະບົບ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663161-4FE8-45A8-8891-21BB95E80C37}"/>
              </a:ext>
            </a:extLst>
          </p:cNvPr>
          <p:cNvSpPr txBox="1"/>
          <p:nvPr/>
        </p:nvSpPr>
        <p:spPr>
          <a:xfrm>
            <a:off x="685800" y="899815"/>
            <a:ext cx="739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Bef>
                <a:spcPts val="600"/>
              </a:spcBef>
              <a:buSzPts val="2400"/>
            </a:pPr>
            <a:r>
              <a:rPr lang="en-US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1. </a:t>
            </a:r>
            <a:r>
              <a:rPr lang="lo-LA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ການເຮັດວຽກຂອງລະບົບປັດຈຸບັນ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FA3D45E-1EC9-467D-944C-D3EF37905B32}"/>
              </a:ext>
            </a:extLst>
          </p:cNvPr>
          <p:cNvGrpSpPr/>
          <p:nvPr/>
        </p:nvGrpSpPr>
        <p:grpSpPr>
          <a:xfrm>
            <a:off x="1435100" y="1790700"/>
            <a:ext cx="9375236" cy="4676243"/>
            <a:chOff x="0" y="0"/>
            <a:chExt cx="5969157" cy="296899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B601898-0B2D-410B-BD4A-FD8E247C9F3F}"/>
                </a:ext>
              </a:extLst>
            </p:cNvPr>
            <p:cNvGrpSpPr/>
            <p:nvPr/>
          </p:nvGrpSpPr>
          <p:grpSpPr>
            <a:xfrm>
              <a:off x="0" y="0"/>
              <a:ext cx="5969157" cy="2968992"/>
              <a:chOff x="0" y="0"/>
              <a:chExt cx="5969721" cy="2969533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81F28F4-E07A-4D95-B37A-A29A5838AC94}"/>
                  </a:ext>
                </a:extLst>
              </p:cNvPr>
              <p:cNvGrpSpPr/>
              <p:nvPr/>
            </p:nvGrpSpPr>
            <p:grpSpPr>
              <a:xfrm>
                <a:off x="0" y="0"/>
                <a:ext cx="5969721" cy="2969533"/>
                <a:chOff x="0" y="0"/>
                <a:chExt cx="5755424" cy="3861655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7144DE5A-817B-4BBB-9859-2934E6EF1A98}"/>
                    </a:ext>
                  </a:extLst>
                </p:cNvPr>
                <p:cNvGrpSpPr/>
                <p:nvPr/>
              </p:nvGrpSpPr>
              <p:grpSpPr>
                <a:xfrm>
                  <a:off x="0" y="47625"/>
                  <a:ext cx="1123950" cy="1406648"/>
                  <a:chOff x="0" y="0"/>
                  <a:chExt cx="1123950" cy="1406648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6676A0FC-352F-40CB-96DC-0433389641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123950" cy="10242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69" name="Text Box 21">
                    <a:extLst>
                      <a:ext uri="{FF2B5EF4-FFF2-40B4-BE49-F238E27FC236}">
                        <a16:creationId xmlns:a16="http://schemas.microsoft.com/office/drawing/2014/main" id="{593264B8-D4BE-4C96-9207-5B7D49FB8AE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514" y="961477"/>
                    <a:ext cx="626446" cy="44517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non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lo-LA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rPr>
                      <a:t>ນັກຮຽນ</a:t>
                    </a:r>
                    <a:endParaRPr lang="en-US" sz="2000" dirty="0">
                      <a:effectLst/>
                      <a:latin typeface="Saysettha OT" panose="020B0504020207020204" pitchFamily="34" charset="-34"/>
                      <a:ea typeface="Calibri" panose="020F0502020204030204" pitchFamily="34" charset="0"/>
                      <a:cs typeface="Saysettha OT" panose="020B0504020207020204" pitchFamily="34" charset="-34"/>
                    </a:endParaRPr>
                  </a:p>
                </p:txBody>
              </p: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A8CC2BE5-7897-4A8A-A2B0-8904FC531656}"/>
                    </a:ext>
                  </a:extLst>
                </p:cNvPr>
                <p:cNvGrpSpPr/>
                <p:nvPr/>
              </p:nvGrpSpPr>
              <p:grpSpPr>
                <a:xfrm>
                  <a:off x="3257550" y="0"/>
                  <a:ext cx="1181100" cy="1309737"/>
                  <a:chOff x="0" y="0"/>
                  <a:chExt cx="1181100" cy="1309737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F9D14905-6D09-4F24-8DC1-18CBFEBABD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181100" cy="10763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67" name="Text Box 24">
                    <a:extLst>
                      <a:ext uri="{FF2B5EF4-FFF2-40B4-BE49-F238E27FC236}">
                        <a16:creationId xmlns:a16="http://schemas.microsoft.com/office/drawing/2014/main" id="{AB05D0DE-3F45-481F-9F06-D7F5506CEA0E}"/>
                      </a:ext>
                    </a:extLst>
                  </p:cNvPr>
                  <p:cNvSpPr txBox="1"/>
                  <p:nvPr/>
                </p:nvSpPr>
                <p:spPr>
                  <a:xfrm>
                    <a:off x="333100" y="933117"/>
                    <a:ext cx="790773" cy="3766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non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lo-LA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rPr>
                      <a:t>ບັນທຶກ</a:t>
                    </a:r>
                    <a:endParaRPr lang="en-US" sz="2000" dirty="0">
                      <a:effectLst/>
                      <a:latin typeface="Saysettha OT" panose="020B0504020207020204" pitchFamily="34" charset="-34"/>
                      <a:ea typeface="Calibri" panose="020F0502020204030204" pitchFamily="34" charset="0"/>
                      <a:cs typeface="Saysettha OT" panose="020B0504020207020204" pitchFamily="34" charset="-34"/>
                    </a:endParaRPr>
                  </a:p>
                </p:txBody>
              </p: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3B3A6CC9-2290-4474-BFFA-2A7F3D9BE07A}"/>
                    </a:ext>
                  </a:extLst>
                </p:cNvPr>
                <p:cNvGrpSpPr/>
                <p:nvPr/>
              </p:nvGrpSpPr>
              <p:grpSpPr>
                <a:xfrm>
                  <a:off x="1726318" y="2143125"/>
                  <a:ext cx="1226432" cy="1462016"/>
                  <a:chOff x="-45332" y="0"/>
                  <a:chExt cx="1226432" cy="1462016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CFF08999-AD51-440F-931B-D7AF8C953C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181100" cy="10763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65" name="Text Box 28">
                    <a:extLst>
                      <a:ext uri="{FF2B5EF4-FFF2-40B4-BE49-F238E27FC236}">
                        <a16:creationId xmlns:a16="http://schemas.microsoft.com/office/drawing/2014/main" id="{58CE20B7-907A-481C-99DC-0F3C63F4D90B}"/>
                      </a:ext>
                    </a:extLst>
                  </p:cNvPr>
                  <p:cNvSpPr txBox="1"/>
                  <p:nvPr/>
                </p:nvSpPr>
                <p:spPr>
                  <a:xfrm>
                    <a:off x="-45332" y="999004"/>
                    <a:ext cx="1218338" cy="4630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non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lo-LA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rPr>
                      <a:t>ພະນັກງານວິຊາການ</a:t>
                    </a:r>
                    <a:endParaRPr lang="en-US" dirty="0">
                      <a:effectLst/>
                      <a:latin typeface="Saysettha OT" panose="020B0504020207020204" pitchFamily="34" charset="-34"/>
                      <a:ea typeface="Calibri" panose="020F0502020204030204" pitchFamily="34" charset="0"/>
                      <a:cs typeface="Saysettha OT" panose="020B0504020207020204" pitchFamily="34" charset="-34"/>
                    </a:endParaRPr>
                  </a:p>
                </p:txBody>
              </p: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D1B7613-B74A-470D-A2E3-3D657AF999ED}"/>
                    </a:ext>
                  </a:extLst>
                </p:cNvPr>
                <p:cNvGrpSpPr/>
                <p:nvPr/>
              </p:nvGrpSpPr>
              <p:grpSpPr>
                <a:xfrm>
                  <a:off x="4645412" y="2333625"/>
                  <a:ext cx="1110012" cy="1528030"/>
                  <a:chOff x="311537" y="0"/>
                  <a:chExt cx="1110012" cy="1528030"/>
                </a:xfrm>
              </p:grpSpPr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FF151CA8-FAC7-419B-A79D-C0E695499D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1537" y="0"/>
                    <a:ext cx="1038225" cy="9899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63" name="Text Box 46">
                    <a:extLst>
                      <a:ext uri="{FF2B5EF4-FFF2-40B4-BE49-F238E27FC236}">
                        <a16:creationId xmlns:a16="http://schemas.microsoft.com/office/drawing/2014/main" id="{735F1AFA-FBB9-441B-ABEE-94523B3D8517}"/>
                      </a:ext>
                    </a:extLst>
                  </p:cNvPr>
                  <p:cNvSpPr txBox="1"/>
                  <p:nvPr/>
                </p:nvSpPr>
                <p:spPr>
                  <a:xfrm>
                    <a:off x="487959" y="1083685"/>
                    <a:ext cx="933590" cy="44434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non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lo-LA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rPr>
                      <a:t>ຜູ້ອຳນວຍການ</a:t>
                    </a:r>
                    <a:endParaRPr lang="en-US" sz="2000" dirty="0">
                      <a:effectLst/>
                      <a:latin typeface="Saysettha OT" panose="020B0504020207020204" pitchFamily="34" charset="-34"/>
                      <a:ea typeface="Calibri" panose="020F0502020204030204" pitchFamily="34" charset="0"/>
                      <a:cs typeface="Saysettha OT" panose="020B0504020207020204" pitchFamily="34" charset="-34"/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D51BF1E-C450-44A5-8600-D422B74162FE}"/>
                  </a:ext>
                </a:extLst>
              </p:cNvPr>
              <p:cNvGrpSpPr/>
              <p:nvPr/>
            </p:nvGrpSpPr>
            <p:grpSpPr>
              <a:xfrm>
                <a:off x="743803" y="1259859"/>
                <a:ext cx="1466850" cy="241186"/>
                <a:chOff x="0" y="0"/>
                <a:chExt cx="1466850" cy="241186"/>
              </a:xfrm>
            </p:grpSpPr>
            <p:sp>
              <p:nvSpPr>
                <p:cNvPr id="56" name="Arrow: Right 55">
                  <a:extLst>
                    <a:ext uri="{FF2B5EF4-FFF2-40B4-BE49-F238E27FC236}">
                      <a16:creationId xmlns:a16="http://schemas.microsoft.com/office/drawing/2014/main" id="{8F9044F1-10C7-4493-B875-AA4F1123CBAB}"/>
                    </a:ext>
                  </a:extLst>
                </p:cNvPr>
                <p:cNvSpPr/>
                <p:nvPr/>
              </p:nvSpPr>
              <p:spPr>
                <a:xfrm rot="2333599">
                  <a:off x="142875" y="0"/>
                  <a:ext cx="1323975" cy="136411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latin typeface="Saysettha OT" panose="020B0504020207020204" pitchFamily="34" charset="-34"/>
                    <a:cs typeface="Saysettha OT" panose="020B0504020207020204" pitchFamily="34" charset="-34"/>
                  </a:endParaRPr>
                </a:p>
              </p:txBody>
            </p:sp>
            <p:sp>
              <p:nvSpPr>
                <p:cNvPr id="57" name="Arrow: Right 56">
                  <a:extLst>
                    <a:ext uri="{FF2B5EF4-FFF2-40B4-BE49-F238E27FC236}">
                      <a16:creationId xmlns:a16="http://schemas.microsoft.com/office/drawing/2014/main" id="{A6AB397E-F467-49E2-82BB-6641C43EDCB1}"/>
                    </a:ext>
                  </a:extLst>
                </p:cNvPr>
                <p:cNvSpPr/>
                <p:nvPr/>
              </p:nvSpPr>
              <p:spPr>
                <a:xfrm rot="13169632">
                  <a:off x="0" y="104775"/>
                  <a:ext cx="1323975" cy="136411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latin typeface="Saysettha OT" panose="020B0504020207020204" pitchFamily="34" charset="-34"/>
                    <a:cs typeface="Saysettha OT" panose="020B0504020207020204" pitchFamily="34" charset="-34"/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5EBB80B-BD5A-43B2-BB34-EAA4F330FB55}"/>
                  </a:ext>
                </a:extLst>
              </p:cNvPr>
              <p:cNvGrpSpPr/>
              <p:nvPr/>
            </p:nvGrpSpPr>
            <p:grpSpPr>
              <a:xfrm rot="13175331" flipV="1">
                <a:off x="2981009" y="2254277"/>
                <a:ext cx="1876979" cy="244093"/>
                <a:chOff x="-358018" y="-145969"/>
                <a:chExt cx="1876979" cy="252922"/>
              </a:xfrm>
            </p:grpSpPr>
            <p:sp>
              <p:nvSpPr>
                <p:cNvPr id="54" name="Arrow: Right 53">
                  <a:extLst>
                    <a:ext uri="{FF2B5EF4-FFF2-40B4-BE49-F238E27FC236}">
                      <a16:creationId xmlns:a16="http://schemas.microsoft.com/office/drawing/2014/main" id="{4CD25A96-7290-47B8-92DE-D81B7AD14778}"/>
                    </a:ext>
                  </a:extLst>
                </p:cNvPr>
                <p:cNvSpPr/>
                <p:nvPr/>
              </p:nvSpPr>
              <p:spPr>
                <a:xfrm rot="2333599">
                  <a:off x="-255274" y="-145969"/>
                  <a:ext cx="1774235" cy="13072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latin typeface="Saysettha OT" panose="020B0504020207020204" pitchFamily="34" charset="-34"/>
                    <a:cs typeface="Saysettha OT" panose="020B0504020207020204" pitchFamily="34" charset="-34"/>
                  </a:endParaRPr>
                </a:p>
              </p:txBody>
            </p:sp>
            <p:sp>
              <p:nvSpPr>
                <p:cNvPr id="55" name="Arrow: Right 54">
                  <a:extLst>
                    <a:ext uri="{FF2B5EF4-FFF2-40B4-BE49-F238E27FC236}">
                      <a16:creationId xmlns:a16="http://schemas.microsoft.com/office/drawing/2014/main" id="{26816FB5-9FDC-4D2C-B090-0B507ED8B1D0}"/>
                    </a:ext>
                  </a:extLst>
                </p:cNvPr>
                <p:cNvSpPr/>
                <p:nvPr/>
              </p:nvSpPr>
              <p:spPr>
                <a:xfrm rot="13169632">
                  <a:off x="-358018" y="-28738"/>
                  <a:ext cx="1728947" cy="135691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latin typeface="Saysettha OT" panose="020B0504020207020204" pitchFamily="34" charset="-34"/>
                    <a:cs typeface="Saysettha OT" panose="020B0504020207020204" pitchFamily="34" charset="-34"/>
                  </a:endParaRPr>
                </a:p>
              </p:txBody>
            </p:sp>
          </p:grpSp>
          <p:sp>
            <p:nvSpPr>
              <p:cNvPr id="53" name="Arrow: Right 52">
                <a:extLst>
                  <a:ext uri="{FF2B5EF4-FFF2-40B4-BE49-F238E27FC236}">
                    <a16:creationId xmlns:a16="http://schemas.microsoft.com/office/drawing/2014/main" id="{0717273D-2A8D-47E2-B679-B98BA6CAD478}"/>
                  </a:ext>
                </a:extLst>
              </p:cNvPr>
              <p:cNvSpPr/>
              <p:nvPr/>
            </p:nvSpPr>
            <p:spPr>
              <a:xfrm rot="18792438" flipV="1">
                <a:off x="2530153" y="1121703"/>
                <a:ext cx="1165939" cy="12149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Saysettha OT" panose="020B0504020207020204" pitchFamily="34" charset="-34"/>
                  <a:cs typeface="Saysettha OT" panose="020B0504020207020204" pitchFamily="34" charset="-34"/>
                </a:endParaRPr>
              </a:p>
            </p:txBody>
          </p:sp>
        </p:grpSp>
        <p:sp>
          <p:nvSpPr>
            <p:cNvPr id="45" name="Text Box 82">
              <a:extLst>
                <a:ext uri="{FF2B5EF4-FFF2-40B4-BE49-F238E27FC236}">
                  <a16:creationId xmlns:a16="http://schemas.microsoft.com/office/drawing/2014/main" id="{4408BC6F-5562-4000-AE5A-5CE6A3076913}"/>
                </a:ext>
              </a:extLst>
            </p:cNvPr>
            <p:cNvSpPr txBox="1"/>
            <p:nvPr/>
          </p:nvSpPr>
          <p:spPr>
            <a:xfrm rot="2315395">
              <a:off x="1031730" y="1017266"/>
              <a:ext cx="1416886" cy="3619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lo-LA" sz="2000" dirty="0">
                  <a:effectLst/>
                  <a:latin typeface="Saysettha OT" panose="020B0504020207020204" pitchFamily="34" charset="-34"/>
                  <a:ea typeface="Calibri" panose="020F0502020204030204" pitchFamily="34" charset="0"/>
                  <a:cs typeface="Saysettha OT" panose="020B0504020207020204" pitchFamily="34" charset="-34"/>
                </a:rPr>
                <a:t>ນັກຮຽນມາລົງທະບຽນ</a:t>
              </a:r>
              <a:endParaRPr lang="en-US" sz="2000" dirty="0"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endParaRPr>
            </a:p>
          </p:txBody>
        </p:sp>
        <p:sp>
          <p:nvSpPr>
            <p:cNvPr id="46" name="Text Box 83">
              <a:extLst>
                <a:ext uri="{FF2B5EF4-FFF2-40B4-BE49-F238E27FC236}">
                  <a16:creationId xmlns:a16="http://schemas.microsoft.com/office/drawing/2014/main" id="{E5C1729D-40D7-49DA-9C36-0EFE12981613}"/>
                </a:ext>
              </a:extLst>
            </p:cNvPr>
            <p:cNvSpPr txBox="1"/>
            <p:nvPr/>
          </p:nvSpPr>
          <p:spPr>
            <a:xfrm rot="2315395">
              <a:off x="534327" y="1453785"/>
              <a:ext cx="1408258" cy="3619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lo-LA" sz="2000" dirty="0">
                  <a:effectLst/>
                  <a:latin typeface="Saysettha OT" panose="020B0504020207020204" pitchFamily="34" charset="-34"/>
                  <a:ea typeface="Calibri" panose="020F0502020204030204" pitchFamily="34" charset="0"/>
                  <a:cs typeface="Saysettha OT" panose="020B0504020207020204" pitchFamily="34" charset="-34"/>
                </a:rPr>
                <a:t>ໃບບິນການລົງທະບຽນ</a:t>
              </a:r>
              <a:endParaRPr lang="en-US" sz="2000" dirty="0"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endParaRPr>
            </a:p>
          </p:txBody>
        </p:sp>
        <p:sp>
          <p:nvSpPr>
            <p:cNvPr id="47" name="Text Box 84">
              <a:extLst>
                <a:ext uri="{FF2B5EF4-FFF2-40B4-BE49-F238E27FC236}">
                  <a16:creationId xmlns:a16="http://schemas.microsoft.com/office/drawing/2014/main" id="{39C55339-37F8-4D56-934A-C1F473FB7DB2}"/>
                </a:ext>
              </a:extLst>
            </p:cNvPr>
            <p:cNvSpPr txBox="1"/>
            <p:nvPr/>
          </p:nvSpPr>
          <p:spPr>
            <a:xfrm rot="18726753">
              <a:off x="2338257" y="836465"/>
              <a:ext cx="1250315" cy="3619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lo-LA" sz="2000" dirty="0">
                  <a:effectLst/>
                  <a:latin typeface="Saysettha OT" panose="020B0504020207020204" pitchFamily="34" charset="-34"/>
                  <a:ea typeface="Calibri" panose="020F0502020204030204" pitchFamily="34" charset="0"/>
                  <a:cs typeface="Saysettha OT" panose="020B0504020207020204" pitchFamily="34" charset="-34"/>
                </a:rPr>
                <a:t>ບັນທຶກລົງເອກະສານ</a:t>
              </a:r>
              <a:endParaRPr lang="en-US" sz="2000" dirty="0"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endParaRPr>
            </a:p>
          </p:txBody>
        </p:sp>
        <p:sp>
          <p:nvSpPr>
            <p:cNvPr id="48" name="Text Box 85">
              <a:extLst>
                <a:ext uri="{FF2B5EF4-FFF2-40B4-BE49-F238E27FC236}">
                  <a16:creationId xmlns:a16="http://schemas.microsoft.com/office/drawing/2014/main" id="{13C61AEC-6F12-4B27-A2CF-C254D9747A39}"/>
                </a:ext>
              </a:extLst>
            </p:cNvPr>
            <p:cNvSpPr txBox="1"/>
            <p:nvPr/>
          </p:nvSpPr>
          <p:spPr>
            <a:xfrm>
              <a:off x="3083622" y="1891414"/>
              <a:ext cx="1917275" cy="3619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lo-LA" sz="2000" dirty="0">
                  <a:effectLst/>
                  <a:latin typeface="Saysettha OT" panose="020B0504020207020204" pitchFamily="34" charset="-34"/>
                  <a:ea typeface="Calibri" panose="020F0502020204030204" pitchFamily="34" charset="0"/>
                  <a:cs typeface="Saysettha OT" panose="020B0504020207020204" pitchFamily="34" charset="-34"/>
                </a:rPr>
                <a:t>ຜູ້ອຳນວຍການຕ້ອງການລາຍງານ</a:t>
              </a:r>
              <a:endParaRPr lang="en-US" sz="2000" dirty="0"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endParaRPr>
            </a:p>
          </p:txBody>
        </p:sp>
        <p:sp>
          <p:nvSpPr>
            <p:cNvPr id="49" name="Text Box 86">
              <a:extLst>
                <a:ext uri="{FF2B5EF4-FFF2-40B4-BE49-F238E27FC236}">
                  <a16:creationId xmlns:a16="http://schemas.microsoft.com/office/drawing/2014/main" id="{B88DE33B-66AC-4004-899D-27007F874623}"/>
                </a:ext>
              </a:extLst>
            </p:cNvPr>
            <p:cNvSpPr txBox="1"/>
            <p:nvPr/>
          </p:nvSpPr>
          <p:spPr>
            <a:xfrm>
              <a:off x="2985017" y="2536825"/>
              <a:ext cx="1931875" cy="3619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lo-LA" sz="2000" dirty="0">
                  <a:effectLst/>
                  <a:latin typeface="Saysettha OT" panose="020B0504020207020204" pitchFamily="34" charset="-34"/>
                  <a:ea typeface="Calibri" panose="020F0502020204030204" pitchFamily="34" charset="0"/>
                  <a:cs typeface="Saysettha OT" panose="020B0504020207020204" pitchFamily="34" charset="-34"/>
                </a:rPr>
                <a:t>ລາຍງານລາຍຮັບການລົງທະບຽນ</a:t>
              </a:r>
              <a:endParaRPr lang="en-US" sz="2000" dirty="0"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endParaRPr>
            </a:p>
          </p:txBody>
        </p:sp>
      </p:grp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CBFD296A-F90A-42A7-B752-D425DABD7AFD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94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1"/>
          <p:cNvGrpSpPr>
            <a:grpSpLocks/>
          </p:cNvGrpSpPr>
          <p:nvPr/>
        </p:nvGrpSpPr>
        <p:grpSpPr bwMode="auto">
          <a:xfrm>
            <a:off x="39688" y="177800"/>
            <a:ext cx="1119187" cy="288925"/>
            <a:chOff x="0" y="0"/>
            <a:chExt cx="22336" cy="5762"/>
          </a:xfrm>
        </p:grpSpPr>
      </p:grpSp>
      <p:grpSp>
        <p:nvGrpSpPr>
          <p:cNvPr id="4101" name="Group 11"/>
          <p:cNvGrpSpPr>
            <a:grpSpLocks/>
          </p:cNvGrpSpPr>
          <p:nvPr/>
        </p:nvGrpSpPr>
        <p:grpSpPr bwMode="auto">
          <a:xfrm>
            <a:off x="115888" y="106363"/>
            <a:ext cx="1041400" cy="287337"/>
            <a:chOff x="0" y="0"/>
            <a:chExt cx="20891" cy="5762"/>
          </a:xfrm>
        </p:grpSpPr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3663161-4FE8-45A8-8891-21BB95E80C37}"/>
              </a:ext>
            </a:extLst>
          </p:cNvPr>
          <p:cNvSpPr txBox="1"/>
          <p:nvPr/>
        </p:nvSpPr>
        <p:spPr>
          <a:xfrm>
            <a:off x="520700" y="315615"/>
            <a:ext cx="739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Bef>
                <a:spcPts val="600"/>
              </a:spcBef>
              <a:buSzPts val="2400"/>
            </a:pPr>
            <a:r>
              <a:rPr lang="lo-LA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2. ບັນຫາ ແລະ ສາເຫດ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7B04911-18F9-44E6-A9B4-9F0AEE3F8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260702"/>
              </p:ext>
            </p:extLst>
          </p:nvPr>
        </p:nvGraphicFramePr>
        <p:xfrm>
          <a:off x="1094898" y="1243014"/>
          <a:ext cx="9773603" cy="5113336"/>
        </p:xfrm>
        <a:graphic>
          <a:graphicData uri="http://schemas.openxmlformats.org/drawingml/2006/table">
            <a:tbl>
              <a:tblPr firstRow="1" firstCol="1" bandRow="1"/>
              <a:tblGrid>
                <a:gridCol w="4887358">
                  <a:extLst>
                    <a:ext uri="{9D8B030D-6E8A-4147-A177-3AD203B41FA5}">
                      <a16:colId xmlns:a16="http://schemas.microsoft.com/office/drawing/2014/main" val="2662417874"/>
                    </a:ext>
                  </a:extLst>
                </a:gridCol>
                <a:gridCol w="4886245">
                  <a:extLst>
                    <a:ext uri="{9D8B030D-6E8A-4147-A177-3AD203B41FA5}">
                      <a16:colId xmlns:a16="http://schemas.microsoft.com/office/drawing/2014/main" val="4044560216"/>
                    </a:ext>
                  </a:extLst>
                </a:gridCol>
              </a:tblGrid>
              <a:tr h="568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lo-LA" sz="2400" b="1" dirty="0">
                          <a:solidFill>
                            <a:srgbClr val="002060"/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ບັນຫາ</a:t>
                      </a:r>
                      <a:endParaRPr lang="en-US" sz="2400" b="1" dirty="0">
                        <a:solidFill>
                          <a:srgbClr val="002060"/>
                        </a:solidFill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lo-LA" sz="2400" b="1" dirty="0">
                          <a:solidFill>
                            <a:srgbClr val="002060"/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ສາເຫດ</a:t>
                      </a:r>
                      <a:endParaRPr lang="en-US" sz="2400" b="1" dirty="0">
                        <a:solidFill>
                          <a:srgbClr val="002060"/>
                        </a:solidFill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2853"/>
                  </a:ext>
                </a:extLst>
              </a:tr>
              <a:tr h="14725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Saysettha OT" panose="020B0504020207020204" pitchFamily="34" charset="-34"/>
                        <a:buChar char="-"/>
                      </a:pPr>
                      <a:r>
                        <a:rPr lang="lo-LA" sz="24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ໃຊ້ເວລາດົນໃນການລົງທະບຽນ ແລະ ມີການເກັບກຳຂໍ້ມູນຊໍ້າຊ້ອນກັນ.</a:t>
                      </a:r>
                      <a:endParaRPr lang="en-US" sz="2400" dirty="0"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Saysettha OT" panose="020B0504020207020204" pitchFamily="34" charset="-34"/>
                        <a:buChar char="-"/>
                      </a:pPr>
                      <a:r>
                        <a:rPr lang="lo-LA" sz="24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ການບັນທຶກຂໍ້ມູນແມ່ນມີຫຼາຍຂັ້ນຕອນໃນການດຳເນີນການຂຽນໃບບິນໃຊ້ຮູບແບບຈົດກ່າຍ</a:t>
                      </a:r>
                      <a:endParaRPr lang="en-US" sz="24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686207"/>
                  </a:ext>
                </a:extLst>
              </a:tr>
              <a:tr h="14725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342900" lvl="0" indent="-342900" algn="l">
                        <a:lnSpc>
                          <a:spcPct val="150000"/>
                        </a:lnSpc>
                        <a:buFont typeface="Saysettha OT" panose="020B0504020207020204" pitchFamily="34" charset="-34"/>
                        <a:buChar char="-"/>
                        <a:tabLst>
                          <a:tab pos="457200" algn="l"/>
                        </a:tabLst>
                      </a:pPr>
                      <a:r>
                        <a:rPr lang="lo-LA" sz="24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ຂໍ້ມູນລາຍຮັບຈາກການລົງທະບຽນຂາດ</a:t>
                      </a:r>
                      <a:endParaRPr lang="en-US" sz="2400" dirty="0"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marL="283845" algn="l">
                        <a:lnSpc>
                          <a:spcPct val="150000"/>
                        </a:lnSpc>
                      </a:pPr>
                      <a:r>
                        <a:rPr lang="lo-LA" sz="24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ຄວາມເຊື່ອໝັ້ນ</a:t>
                      </a:r>
                      <a:endParaRPr lang="en-US" sz="24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Saysettha OT" panose="020B0504020207020204" pitchFamily="34" charset="-34"/>
                        <a:buChar char="-"/>
                      </a:pPr>
                      <a:r>
                        <a:rPr lang="lo-LA" sz="24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ບັນທຶກດ້ວຍມື, ເປັນລະບົບພື້ນຖານບໍ່ມີລະບົບຈັດເກັບທີ່ດີ</a:t>
                      </a:r>
                      <a:endParaRPr lang="en-US" sz="24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555163"/>
                  </a:ext>
                </a:extLst>
              </a:tr>
              <a:tr h="14725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342900" lvl="0" indent="-342900" algn="l">
                        <a:lnSpc>
                          <a:spcPct val="150000"/>
                        </a:lnSpc>
                        <a:buFont typeface="Saysettha OT" panose="020B0504020207020204" pitchFamily="34" charset="-34"/>
                        <a:buChar char="-"/>
                      </a:pPr>
                      <a:r>
                        <a:rPr lang="lo-LA" sz="24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ການຄົ້ນຫາຂໍ້ມູນແມ່ນຫຍຸ້ງຍາກ, ສັບສົນ ແລະ ຊັກຊ້າ</a:t>
                      </a:r>
                      <a:endParaRPr lang="en-US" sz="24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Saysettha OT" panose="020B0504020207020204" pitchFamily="34" charset="-34"/>
                        <a:buNone/>
                      </a:pPr>
                      <a:r>
                        <a:rPr lang="en-US" sz="24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- </a:t>
                      </a:r>
                      <a:r>
                        <a:rPr lang="lo-LA" sz="24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ຍ້ອນການເກັບຂໍ້ມູນເອກະສານກະແຈກກະຈາຍ ບໍ່ຖີ່ຖ້ວນ</a:t>
                      </a:r>
                      <a:endParaRPr lang="en-US" sz="24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362398"/>
                  </a:ext>
                </a:extLst>
              </a:tr>
            </a:tbl>
          </a:graphicData>
        </a:graphic>
      </p:graphicFrame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83DE75C-4875-42DF-8D6A-C701C0EE94C6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453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1"/>
          <p:cNvGrpSpPr>
            <a:grpSpLocks/>
          </p:cNvGrpSpPr>
          <p:nvPr/>
        </p:nvGrpSpPr>
        <p:grpSpPr bwMode="auto">
          <a:xfrm>
            <a:off x="39688" y="177800"/>
            <a:ext cx="1119187" cy="288925"/>
            <a:chOff x="0" y="0"/>
            <a:chExt cx="22336" cy="5762"/>
          </a:xfrm>
        </p:grpSpPr>
      </p:grpSp>
      <p:grpSp>
        <p:nvGrpSpPr>
          <p:cNvPr id="4101" name="Group 11"/>
          <p:cNvGrpSpPr>
            <a:grpSpLocks/>
          </p:cNvGrpSpPr>
          <p:nvPr/>
        </p:nvGrpSpPr>
        <p:grpSpPr bwMode="auto">
          <a:xfrm>
            <a:off x="115888" y="106363"/>
            <a:ext cx="1041400" cy="287337"/>
            <a:chOff x="0" y="0"/>
            <a:chExt cx="20891" cy="5762"/>
          </a:xfrm>
        </p:grpSpPr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3663161-4FE8-45A8-8891-21BB95E80C37}"/>
              </a:ext>
            </a:extLst>
          </p:cNvPr>
          <p:cNvSpPr txBox="1"/>
          <p:nvPr/>
        </p:nvSpPr>
        <p:spPr>
          <a:xfrm>
            <a:off x="520700" y="315615"/>
            <a:ext cx="739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Bef>
                <a:spcPts val="600"/>
              </a:spcBef>
              <a:buSzPts val="2400"/>
            </a:pPr>
            <a:r>
              <a:rPr lang="lo-LA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3. ຄວາມຕ້ອງການຂອງລະບົບໃໝ່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DECF31-90E1-49E8-A422-42527B9983F1}"/>
              </a:ext>
            </a:extLst>
          </p:cNvPr>
          <p:cNvSpPr txBox="1"/>
          <p:nvPr/>
        </p:nvSpPr>
        <p:spPr>
          <a:xfrm>
            <a:off x="914400" y="1120676"/>
            <a:ext cx="101600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lo-LA" sz="2400" dirty="0">
                <a:latin typeface="Saysettha OT" panose="020B0504020207020204" pitchFamily="34" charset="-34"/>
                <a:cs typeface="Saysettha OT" panose="020B0504020207020204" pitchFamily="34" charset="-34"/>
              </a:rPr>
              <a:t>1) ລະບົບຕ້ອງການໃຫ້ລົດຂັ້ນຕອນທີ່ຊໍ້າຊ້ອນໃຫ້ໜ້ອຍລົງ</a:t>
            </a:r>
          </a:p>
          <a:p>
            <a:pPr>
              <a:lnSpc>
                <a:spcPct val="150000"/>
              </a:lnSpc>
            </a:pPr>
            <a:r>
              <a:rPr lang="lo-LA" sz="2400" dirty="0">
                <a:latin typeface="Saysettha OT" panose="020B0504020207020204" pitchFamily="34" charset="-34"/>
                <a:cs typeface="Saysettha OT" panose="020B0504020207020204" pitchFamily="34" charset="-34"/>
              </a:rPr>
              <a:t>2) ພັດທະນາລະບົບການລົງທະບຽນ ຂອງສູນຝຶກອົບຮົມ ວິຊາຊີບ ພາສາ ແສງຕາວັນ</a:t>
            </a:r>
          </a:p>
          <a:p>
            <a:pPr>
              <a:lnSpc>
                <a:spcPct val="150000"/>
              </a:lnSpc>
            </a:pPr>
            <a:r>
              <a:rPr lang="lo-LA" sz="2400" dirty="0">
                <a:latin typeface="Saysettha OT" panose="020B0504020207020204" pitchFamily="34" charset="-34"/>
                <a:cs typeface="Saysettha OT" panose="020B0504020207020204" pitchFamily="34" charset="-34"/>
              </a:rPr>
              <a:t>3) ສ້າງລະບົບຈັດເກັບຂໍ້ມູນໃຫ້ເປັນລະບົບລະບຽບ, ເພີ່ມຄວາມສະດວກໃນການກວດສອບຈໍານວນນັກຮຽນ</a:t>
            </a:r>
          </a:p>
          <a:p>
            <a:pPr>
              <a:lnSpc>
                <a:spcPct val="150000"/>
              </a:lnSpc>
            </a:pPr>
            <a:r>
              <a:rPr lang="lo-LA" sz="2400" dirty="0">
                <a:latin typeface="Saysettha OT" panose="020B0504020207020204" pitchFamily="34" charset="-34"/>
                <a:cs typeface="Saysettha OT" panose="020B0504020207020204" pitchFamily="34" charset="-34"/>
              </a:rPr>
              <a:t>4) ລະບົບສາມາດເກັບກໍາຂໍ້ມູນ ນໍາມາປະເມີນຜົນ ສະຫຼູບລາຍຮັບຈາກການລົງທະບຽນ, ສາມາດລາຍງານຜົນໄດ້ຢ່າງວ່ອງໄວ, ຖືກຕ້ອງ ແລະ ຊັດເຈນຫຼາຍທີ່ສຸດ.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9A44162-9587-4F93-AB83-03E8633D89A9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042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oud icon png CloudIcon - Cloudnexion">
            <a:extLst>
              <a:ext uri="{FF2B5EF4-FFF2-40B4-BE49-F238E27FC236}">
                <a16:creationId xmlns:a16="http://schemas.microsoft.com/office/drawing/2014/main" id="{FA798C53-F73E-4CB9-B16B-055FAD30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429" y="2198818"/>
            <a:ext cx="2505577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98" name="Group 1"/>
          <p:cNvGrpSpPr>
            <a:grpSpLocks/>
          </p:cNvGrpSpPr>
          <p:nvPr/>
        </p:nvGrpSpPr>
        <p:grpSpPr bwMode="auto">
          <a:xfrm>
            <a:off x="39688" y="177800"/>
            <a:ext cx="1119187" cy="288925"/>
            <a:chOff x="0" y="0"/>
            <a:chExt cx="22336" cy="5762"/>
          </a:xfrm>
        </p:grpSpPr>
      </p:grpSp>
      <p:grpSp>
        <p:nvGrpSpPr>
          <p:cNvPr id="4101" name="Group 11"/>
          <p:cNvGrpSpPr>
            <a:grpSpLocks/>
          </p:cNvGrpSpPr>
          <p:nvPr/>
        </p:nvGrpSpPr>
        <p:grpSpPr bwMode="auto">
          <a:xfrm>
            <a:off x="115888" y="106363"/>
            <a:ext cx="1041400" cy="287337"/>
            <a:chOff x="0" y="0"/>
            <a:chExt cx="20891" cy="5762"/>
          </a:xfrm>
        </p:grpSpPr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3663161-4FE8-45A8-8891-21BB95E80C37}"/>
              </a:ext>
            </a:extLst>
          </p:cNvPr>
          <p:cNvSpPr txBox="1"/>
          <p:nvPr/>
        </p:nvSpPr>
        <p:spPr>
          <a:xfrm>
            <a:off x="520700" y="315615"/>
            <a:ext cx="739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Bef>
                <a:spcPts val="600"/>
              </a:spcBef>
              <a:buSzPts val="2400"/>
            </a:pPr>
            <a:r>
              <a:rPr lang="lo-LA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4. ການເຮັດວຽກຂອງລະບົບໃໝ່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ECC7297-0965-4992-904C-1297CE5BE65B}"/>
              </a:ext>
            </a:extLst>
          </p:cNvPr>
          <p:cNvGrpSpPr/>
          <p:nvPr/>
        </p:nvGrpSpPr>
        <p:grpSpPr>
          <a:xfrm>
            <a:off x="1878369" y="961946"/>
            <a:ext cx="9323031" cy="5759529"/>
            <a:chOff x="1878369" y="961946"/>
            <a:chExt cx="9323031" cy="575952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6898374-1E8F-4C3C-9B14-6243669BA65B}"/>
                </a:ext>
              </a:extLst>
            </p:cNvPr>
            <p:cNvGrpSpPr/>
            <p:nvPr/>
          </p:nvGrpSpPr>
          <p:grpSpPr>
            <a:xfrm>
              <a:off x="1878369" y="961946"/>
              <a:ext cx="9323031" cy="4538542"/>
              <a:chOff x="1490273" y="649006"/>
              <a:chExt cx="9323031" cy="504695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8ADCC16-976A-4E9A-9EC4-58E034270341}"/>
                  </a:ext>
                </a:extLst>
              </p:cNvPr>
              <p:cNvGrpSpPr/>
              <p:nvPr/>
            </p:nvGrpSpPr>
            <p:grpSpPr>
              <a:xfrm>
                <a:off x="1490273" y="649006"/>
                <a:ext cx="9323031" cy="5046957"/>
                <a:chOff x="-340703" y="-336569"/>
                <a:chExt cx="7088145" cy="4034088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7E26441A-1219-4D65-B307-95F706C50D60}"/>
                    </a:ext>
                  </a:extLst>
                </p:cNvPr>
                <p:cNvGrpSpPr/>
                <p:nvPr/>
              </p:nvGrpSpPr>
              <p:grpSpPr>
                <a:xfrm>
                  <a:off x="-340703" y="-336569"/>
                  <a:ext cx="7088145" cy="4034088"/>
                  <a:chOff x="-340703" y="-336569"/>
                  <a:chExt cx="7088145" cy="4034088"/>
                </a:xfrm>
              </p:grpSpPr>
              <p:pic>
                <p:nvPicPr>
                  <p:cNvPr id="13" name="Picture 12" descr="Gambar Permainan Boss Legenda Master Ceo Flat Color Icon Vektor, Ikon  Warna, Latar Belakang, Bos PNG dan Vektor untuk Muat turun Percuma">
                    <a:extLst>
                      <a:ext uri="{FF2B5EF4-FFF2-40B4-BE49-F238E27FC236}">
                        <a16:creationId xmlns:a16="http://schemas.microsoft.com/office/drawing/2014/main" id="{899EBE0C-00B1-4DBE-9CCD-C4DC305B04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604317" y="1449380"/>
                    <a:ext cx="2143125" cy="21431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1E170B0D-DC4F-4BD8-882D-77B733C2D612}"/>
                      </a:ext>
                    </a:extLst>
                  </p:cNvPr>
                  <p:cNvGrpSpPr/>
                  <p:nvPr/>
                </p:nvGrpSpPr>
                <p:grpSpPr>
                  <a:xfrm>
                    <a:off x="-259691" y="-336569"/>
                    <a:ext cx="6586078" cy="4034088"/>
                    <a:chOff x="-368557" y="-310921"/>
                    <a:chExt cx="6223404" cy="372667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CDF3CF27-8680-48FE-A6ED-05E1AFFA9E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368557" y="-310921"/>
                      <a:ext cx="6223404" cy="3726672"/>
                      <a:chOff x="-355326" y="-243759"/>
                      <a:chExt cx="6000005" cy="3492503"/>
                    </a:xfrm>
                  </p:grpSpPr>
                  <p:cxnSp>
                    <p:nvCxnSpPr>
                      <p:cNvPr id="20" name="Straight Arrow Connector 19">
                        <a:extLst>
                          <a:ext uri="{FF2B5EF4-FFF2-40B4-BE49-F238E27FC236}">
                            <a16:creationId xmlns:a16="http://schemas.microsoft.com/office/drawing/2014/main" id="{82538EED-98D1-4360-BFB7-A29B522311C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68624" y="1075897"/>
                        <a:ext cx="904843" cy="226526"/>
                      </a:xfrm>
                      <a:prstGeom prst="straightConnector1">
                        <a:avLst/>
                      </a:prstGeom>
                      <a:ln w="76200">
                        <a:headEnd type="triangle"/>
                        <a:tailEnd type="triangle"/>
                      </a:ln>
                    </p:spPr>
                    <p:style>
                      <a:lnRef idx="3">
                        <a:schemeClr val="accent1"/>
                      </a:lnRef>
                      <a:fillRef idx="0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1" name="Group 20">
                        <a:extLst>
                          <a:ext uri="{FF2B5EF4-FFF2-40B4-BE49-F238E27FC236}">
                            <a16:creationId xmlns:a16="http://schemas.microsoft.com/office/drawing/2014/main" id="{305E64AB-F1B9-4537-8DA3-84ECDB042D0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355326" y="85502"/>
                        <a:ext cx="1123950" cy="1355274"/>
                        <a:chOff x="-355326" y="37877"/>
                        <a:chExt cx="1123950" cy="1355274"/>
                      </a:xfrm>
                    </p:grpSpPr>
                    <p:pic>
                      <p:nvPicPr>
                        <p:cNvPr id="28" name="Picture 27">
                          <a:extLst>
                            <a:ext uri="{FF2B5EF4-FFF2-40B4-BE49-F238E27FC236}">
                              <a16:creationId xmlns:a16="http://schemas.microsoft.com/office/drawing/2014/main" id="{46190DE3-4BE0-4C9F-B77C-5075EA2D6E0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355326" y="37877"/>
                          <a:ext cx="1123950" cy="1024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sp>
                      <p:nvSpPr>
                        <p:cNvPr id="29" name="Text Box 60">
                          <a:extLst>
                            <a:ext uri="{FF2B5EF4-FFF2-40B4-BE49-F238E27FC236}">
                              <a16:creationId xmlns:a16="http://schemas.microsoft.com/office/drawing/2014/main" id="{8BC5FF11-FC83-46A8-BF9E-B0D01730156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-132492" y="1045613"/>
                          <a:ext cx="678283" cy="3475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non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lo-LA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Phetsarath OT" panose="02000500000000020004" pitchFamily="2" charset="0"/>
                            </a:rPr>
                            <a:t>ນັກຮຽນ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Phetsarath OT" panose="02000500000000020004" pitchFamily="2" charset="0"/>
                          </a:endParaRPr>
                        </a:p>
                      </p:txBody>
                    </p:sp>
                  </p:grpSp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1279FFA5-E86B-4318-804F-CC574130E2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62681" y="-243759"/>
                        <a:ext cx="1181100" cy="1493248"/>
                        <a:chOff x="2391031" y="-2386884"/>
                        <a:chExt cx="1181100" cy="1493248"/>
                      </a:xfrm>
                    </p:grpSpPr>
                    <p:pic>
                      <p:nvPicPr>
                        <p:cNvPr id="26" name="Picture 25">
                          <a:extLst>
                            <a:ext uri="{FF2B5EF4-FFF2-40B4-BE49-F238E27FC236}">
                              <a16:creationId xmlns:a16="http://schemas.microsoft.com/office/drawing/2014/main" id="{DDD8D8A8-6113-46F2-842D-F3A5068DA80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1031" y="-2386884"/>
                          <a:ext cx="1181100" cy="1076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sp>
                      <p:nvSpPr>
                        <p:cNvPr id="27" name="Text Box 63">
                          <a:extLst>
                            <a:ext uri="{FF2B5EF4-FFF2-40B4-BE49-F238E27FC236}">
                              <a16:creationId xmlns:a16="http://schemas.microsoft.com/office/drawing/2014/main" id="{968CCF22-934E-45CF-B121-A68DF3A57CF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730960" y="-1240820"/>
                          <a:ext cx="509074" cy="347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non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lo-LA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Phetsarath OT" panose="02000500000000020004" pitchFamily="2" charset="0"/>
                            </a:rPr>
                            <a:t>ອາຈານ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Phetsarath OT" panose="02000500000000020004" pitchFamily="2" charset="0"/>
                          </a:endParaRPr>
                        </a:p>
                      </p:txBody>
                    </p:sp>
                  </p:grpSp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5C22AAA5-1787-4C64-9EBE-236F7BBE708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91846" y="1893702"/>
                        <a:ext cx="5936525" cy="1355042"/>
                        <a:chOff x="-4625721" y="-439923"/>
                        <a:chExt cx="5936525" cy="1355042"/>
                      </a:xfrm>
                    </p:grpSpPr>
                    <p:pic>
                      <p:nvPicPr>
                        <p:cNvPr id="24" name="Picture 23">
                          <a:extLst>
                            <a:ext uri="{FF2B5EF4-FFF2-40B4-BE49-F238E27FC236}">
                              <a16:creationId xmlns:a16="http://schemas.microsoft.com/office/drawing/2014/main" id="{3228F09C-F6FB-465F-A119-F5458DC004F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625721" y="-439923"/>
                          <a:ext cx="1038225" cy="9899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sp>
                      <p:nvSpPr>
                        <p:cNvPr id="25" name="Text Box 66">
                          <a:extLst>
                            <a:ext uri="{FF2B5EF4-FFF2-40B4-BE49-F238E27FC236}">
                              <a16:creationId xmlns:a16="http://schemas.microsoft.com/office/drawing/2014/main" id="{9A40D3CE-2226-4D30-8247-40DEE3A8D7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1242" y="567677"/>
                          <a:ext cx="759562" cy="3474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non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lo-LA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Phetsarath OT" panose="02000500000000020004" pitchFamily="2" charset="0"/>
                            </a:rPr>
                            <a:t>ອຳນວຍການ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Phetsarath OT" panose="02000500000000020004" pitchFamily="2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19" name="Straight Arrow Connector 18">
                      <a:extLst>
                        <a:ext uri="{FF2B5EF4-FFF2-40B4-BE49-F238E27FC236}">
                          <a16:creationId xmlns:a16="http://schemas.microsoft.com/office/drawing/2014/main" id="{EB38ADD2-E07C-4AB3-9BE7-B86C36AB0B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390160" y="911985"/>
                      <a:ext cx="1015504" cy="426945"/>
                    </a:xfrm>
                    <a:prstGeom prst="straightConnector1">
                      <a:avLst/>
                    </a:prstGeom>
                    <a:ln w="76200">
                      <a:headEnd type="triangle"/>
                      <a:tailEnd type="triangle"/>
                    </a:ln>
                  </p:spPr>
                  <p:style>
                    <a:lnRef idx="3">
                      <a:schemeClr val="accent1"/>
                    </a:lnRef>
                    <a:fillRef idx="0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 Box 69">
                    <a:extLst>
                      <a:ext uri="{FF2B5EF4-FFF2-40B4-BE49-F238E27FC236}">
                        <a16:creationId xmlns:a16="http://schemas.microsoft.com/office/drawing/2014/main" id="{FA1410A0-23E3-436B-86B0-10D54F124CF9}"/>
                      </a:ext>
                    </a:extLst>
                  </p:cNvPr>
                  <p:cNvSpPr txBox="1"/>
                  <p:nvPr/>
                </p:nvSpPr>
                <p:spPr>
                  <a:xfrm>
                    <a:off x="-340703" y="3297979"/>
                    <a:ext cx="1437500" cy="3708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non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lo-LA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Phetsarath OT" panose="02000500000000020004" pitchFamily="2" charset="0"/>
                      </a:rPr>
                      <a:t>ພະນັກງານວິຊາການ</a:t>
                    </a:r>
                    <a:endParaRPr lang="en-US" sz="20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Phetsarath OT" panose="02000500000000020004" pitchFamily="2" charset="0"/>
                    </a:endParaRPr>
                  </a:p>
                </p:txBody>
              </p:sp>
            </p:grp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F71F65F2-1721-4F77-A947-71FC402C0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7068" y="2039643"/>
                  <a:ext cx="1139637" cy="607001"/>
                </a:xfrm>
                <a:prstGeom prst="straightConnector1">
                  <a:avLst/>
                </a:prstGeom>
                <a:ln w="76200">
                  <a:headEnd type="triangle"/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BE15BFB7-50CB-4BE1-A781-6683D341A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9800" y="2248366"/>
                  <a:ext cx="1162951" cy="398276"/>
                </a:xfrm>
                <a:prstGeom prst="straightConnector1">
                  <a:avLst/>
                </a:prstGeom>
                <a:ln w="76200">
                  <a:headEnd type="triangle"/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Lightning Bolt 32">
                <a:extLst>
                  <a:ext uri="{FF2B5EF4-FFF2-40B4-BE49-F238E27FC236}">
                    <a16:creationId xmlns:a16="http://schemas.microsoft.com/office/drawing/2014/main" id="{EC4F90AA-95B7-4F12-AFD2-E251CF532134}"/>
                  </a:ext>
                </a:extLst>
              </p:cNvPr>
              <p:cNvSpPr/>
              <p:nvPr/>
            </p:nvSpPr>
            <p:spPr>
              <a:xfrm>
                <a:off x="5615278" y="3750931"/>
                <a:ext cx="690908" cy="1351797"/>
              </a:xfrm>
              <a:prstGeom prst="lightningBol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IconExperience » G-Collection » Server Icon">
              <a:extLst>
                <a:ext uri="{FF2B5EF4-FFF2-40B4-BE49-F238E27FC236}">
                  <a16:creationId xmlns:a16="http://schemas.microsoft.com/office/drawing/2014/main" id="{3BFDCFC2-44BC-4747-8CD9-0E8620BAA6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0465" y="5042432"/>
              <a:ext cx="1679043" cy="1679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D7E8401B-2089-495B-94AD-AAC8962A471C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813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0C238B-F698-4C6E-BAAE-B0CDAD1EE19A}"/>
              </a:ext>
            </a:extLst>
          </p:cNvPr>
          <p:cNvSpPr txBox="1"/>
          <p:nvPr/>
        </p:nvSpPr>
        <p:spPr>
          <a:xfrm>
            <a:off x="444500" y="215384"/>
            <a:ext cx="741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Bef>
                <a:spcPts val="600"/>
              </a:spcBef>
              <a:buSzPts val="2400"/>
            </a:pPr>
            <a:r>
              <a:rPr lang="lo-LA" sz="3600" b="1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5. ຂອບເຂດຂອງລະບົບໃໝ່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0F51ABB-F3C5-46E4-ABF0-0CB025B82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606071"/>
              </p:ext>
            </p:extLst>
          </p:nvPr>
        </p:nvGraphicFramePr>
        <p:xfrm>
          <a:off x="282777" y="1135067"/>
          <a:ext cx="2475542" cy="3309933"/>
        </p:xfrm>
        <a:graphic>
          <a:graphicData uri="http://schemas.openxmlformats.org/drawingml/2006/table">
            <a:tbl>
              <a:tblPr firstRow="1" firstCol="1" bandRow="1"/>
              <a:tblGrid>
                <a:gridCol w="2475542">
                  <a:extLst>
                    <a:ext uri="{9D8B030D-6E8A-4147-A177-3AD203B41FA5}">
                      <a16:colId xmlns:a16="http://schemas.microsoft.com/office/drawing/2014/main" val="2264457312"/>
                    </a:ext>
                  </a:extLst>
                </a:gridCol>
              </a:tblGrid>
              <a:tr h="4978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Entities</a:t>
                      </a:r>
                      <a:endParaRPr lang="en-US" sz="2400" b="1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33694" marR="33694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753510"/>
                  </a:ext>
                </a:extLst>
              </a:tr>
              <a:tr h="281208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1. </a:t>
                      </a:r>
                      <a:r>
                        <a:rPr lang="lo-LA" sz="2000" b="1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ນັກຮຽນ</a:t>
                      </a:r>
                      <a:endParaRPr lang="en-US" sz="2000" b="1" dirty="0"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2. </a:t>
                      </a:r>
                      <a:r>
                        <a:rPr lang="lo-LA" sz="2000" b="1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ອາຈານ</a:t>
                      </a:r>
                      <a:endParaRPr lang="en-US" sz="2000" b="1" dirty="0"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3.</a:t>
                      </a:r>
                      <a:r>
                        <a:rPr lang="lo-LA" sz="2000" b="1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ພະນັກງານວິຊາການ</a:t>
                      </a:r>
                      <a:endParaRPr lang="en-US" sz="2000" b="1" dirty="0"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4.</a:t>
                      </a:r>
                      <a:r>
                        <a:rPr lang="lo-LA" sz="2000" b="1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 ຜູ້ອໍານວຍການ</a:t>
                      </a:r>
                      <a:endParaRPr lang="en-US" sz="2000" b="1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33694" marR="33694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816386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19E4A57-C739-4DB9-9E79-2DC6801D1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03487"/>
              </p:ext>
            </p:extLst>
          </p:nvPr>
        </p:nvGraphicFramePr>
        <p:xfrm>
          <a:off x="2881035" y="1135067"/>
          <a:ext cx="2767833" cy="4632325"/>
        </p:xfrm>
        <a:graphic>
          <a:graphicData uri="http://schemas.openxmlformats.org/drawingml/2006/table">
            <a:tbl>
              <a:tblPr firstRow="1" firstCol="1" bandRow="1"/>
              <a:tblGrid>
                <a:gridCol w="2767833">
                  <a:extLst>
                    <a:ext uri="{9D8B030D-6E8A-4147-A177-3AD203B41FA5}">
                      <a16:colId xmlns:a16="http://schemas.microsoft.com/office/drawing/2014/main" val="2513692807"/>
                    </a:ext>
                  </a:extLst>
                </a:gridCol>
              </a:tblGrid>
              <a:tr h="1782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Process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33461" marR="3346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436922"/>
                  </a:ext>
                </a:extLst>
              </a:tr>
              <a:tr h="23918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1. </a:t>
                      </a:r>
                      <a:r>
                        <a:rPr lang="lo-LA" sz="2000" b="1" dirty="0">
                          <a:solidFill>
                            <a:srgbClr val="FF0000"/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ຈັດການຂໍ້ມູນພື້ນຖານ</a:t>
                      </a:r>
                      <a:endParaRPr lang="en-US" sz="2000" b="1" dirty="0">
                        <a:solidFill>
                          <a:srgbClr val="FF0000"/>
                        </a:solidFill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 b="1" dirty="0">
                          <a:solidFill>
                            <a:schemeClr val="tx1"/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- ຈັດການຂໍ້ມູນນັກຮຽນ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 b="1" dirty="0">
                          <a:solidFill>
                            <a:schemeClr val="tx1"/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- ຈັດການຂໍ້ມູນອາຈານ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 b="1" dirty="0">
                          <a:solidFill>
                            <a:schemeClr val="tx1"/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- ຈັດການຂໍ້ມູນຫຼັກສູດ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 b="1" dirty="0">
                          <a:solidFill>
                            <a:schemeClr val="tx1"/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- ຈັດການຂໍ້ມູນວິຊາ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 b="1" dirty="0">
                          <a:solidFill>
                            <a:schemeClr val="tx1"/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- ຈັດການຂໍ້ມູນລະດັບຮຽນ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 b="1" dirty="0">
                          <a:solidFill>
                            <a:schemeClr val="tx1"/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- ຈັດການຂໍ້ມູນຫ້ອງຮຽນ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 b="1" dirty="0">
                          <a:solidFill>
                            <a:schemeClr val="tx1"/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- ຈັດການຂໍ້ມູນລະບົບຮຽນ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2. </a:t>
                      </a:r>
                      <a:r>
                        <a:rPr lang="lo-LA" sz="2000" b="1" dirty="0">
                          <a:solidFill>
                            <a:srgbClr val="FF0000"/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ການລົງທະບຽນ</a:t>
                      </a:r>
                      <a:endParaRPr lang="en-US" sz="2000" b="1" dirty="0">
                        <a:solidFill>
                          <a:srgbClr val="FF0000"/>
                        </a:solidFill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3. </a:t>
                      </a:r>
                      <a:r>
                        <a:rPr lang="lo-LA" sz="2000" b="1" dirty="0">
                          <a:solidFill>
                            <a:srgbClr val="FF0000"/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ຈັດການຄະແນນ</a:t>
                      </a:r>
                      <a:endParaRPr lang="en-US" sz="2000" b="1" dirty="0">
                        <a:solidFill>
                          <a:srgbClr val="FF0000"/>
                        </a:solidFill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33461" marR="3346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7844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16A4636F-234D-4CEB-B28B-42CD1E24B176}"/>
              </a:ext>
            </a:extLst>
          </p:cNvPr>
          <p:cNvSpPr txBox="1"/>
          <p:nvPr/>
        </p:nvSpPr>
        <p:spPr>
          <a:xfrm>
            <a:off x="5771584" y="1566867"/>
            <a:ext cx="3220016" cy="45026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Saysettha OT" panose="020B0504020207020204" pitchFamily="34" charset="-34"/>
                <a:cs typeface="Saysettha OT" panose="020B0504020207020204" pitchFamily="34" charset="-34"/>
              </a:rPr>
              <a:t>4.</a:t>
            </a:r>
            <a:r>
              <a:rPr lang="lo-LA" sz="2000" b="1" dirty="0">
                <a:solidFill>
                  <a:srgbClr val="FF0000"/>
                </a:solidFill>
                <a:effectLst/>
                <a:latin typeface="Saysettha OT" panose="020B0504020207020204" pitchFamily="34" charset="-34"/>
                <a:cs typeface="Saysettha OT" panose="020B0504020207020204" pitchFamily="34" charset="-34"/>
              </a:rPr>
              <a:t> ລາຍງານ</a:t>
            </a:r>
            <a:endParaRPr lang="en-US" sz="2000" b="1" dirty="0">
              <a:solidFill>
                <a:srgbClr val="FF0000"/>
              </a:solidFill>
              <a:effectLst/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lo-LA" sz="2000" b="1" dirty="0">
                <a:solidFill>
                  <a:schemeClr val="tx1"/>
                </a:solidFill>
                <a:effectLst/>
                <a:latin typeface="Saysettha OT" panose="020B0504020207020204" pitchFamily="34" charset="-34"/>
                <a:cs typeface="Saysettha OT" panose="020B0504020207020204" pitchFamily="34" charset="-34"/>
              </a:rPr>
              <a:t>- ພິມລາຍງານຂໍ້ມູນນັກຮຽນ</a:t>
            </a:r>
            <a:endParaRPr lang="en-US" sz="2000" b="1" dirty="0">
              <a:solidFill>
                <a:schemeClr val="tx1"/>
              </a:solidFill>
              <a:effectLst/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lo-LA" sz="2000" b="1" dirty="0">
                <a:solidFill>
                  <a:schemeClr val="tx1"/>
                </a:solidFill>
                <a:effectLst/>
                <a:latin typeface="Saysettha OT" panose="020B0504020207020204" pitchFamily="34" charset="-34"/>
                <a:cs typeface="Saysettha OT" panose="020B0504020207020204" pitchFamily="34" charset="-34"/>
              </a:rPr>
              <a:t>- ພິມລາຍງານຂໍ້ມູນອາຈານ</a:t>
            </a:r>
            <a:endParaRPr lang="en-US" sz="2000" b="1" dirty="0">
              <a:solidFill>
                <a:schemeClr val="tx1"/>
              </a:solidFill>
              <a:effectLst/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marL="228600" indent="-228600" algn="just">
              <a:lnSpc>
                <a:spcPct val="107000"/>
              </a:lnSpc>
              <a:spcAft>
                <a:spcPts val="800"/>
              </a:spcAft>
            </a:pPr>
            <a:r>
              <a:rPr lang="lo-LA" sz="2000" b="1" dirty="0">
                <a:solidFill>
                  <a:schemeClr val="tx1"/>
                </a:solidFill>
                <a:effectLst/>
                <a:latin typeface="Saysettha OT" panose="020B0504020207020204" pitchFamily="34" charset="-34"/>
                <a:cs typeface="Saysettha OT" panose="020B0504020207020204" pitchFamily="34" charset="-34"/>
              </a:rPr>
              <a:t>-ພິມລາຍງານນັກຮຽນລົງທະບຽນ</a:t>
            </a:r>
            <a:endParaRPr lang="en-US" sz="2000" b="1" dirty="0">
              <a:solidFill>
                <a:schemeClr val="tx1"/>
              </a:solidFill>
              <a:effectLst/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lo-LA" sz="2000" b="1" dirty="0">
                <a:solidFill>
                  <a:schemeClr val="tx1"/>
                </a:solidFill>
                <a:effectLst/>
                <a:latin typeface="Saysettha OT" panose="020B0504020207020204" pitchFamily="34" charset="-34"/>
                <a:cs typeface="Saysettha OT" panose="020B0504020207020204" pitchFamily="34" charset="-34"/>
              </a:rPr>
              <a:t>- ພິມລາຍງານໃບບິນຮັບເງິນ</a:t>
            </a:r>
            <a:endParaRPr lang="en-US" sz="2000" b="1" dirty="0">
              <a:solidFill>
                <a:schemeClr val="tx1"/>
              </a:solidFill>
              <a:effectLst/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marL="118745" indent="-118745" algn="l">
              <a:lnSpc>
                <a:spcPct val="107000"/>
              </a:lnSpc>
              <a:spcAft>
                <a:spcPts val="800"/>
              </a:spcAft>
            </a:pPr>
            <a:r>
              <a:rPr lang="lo-LA" sz="2000" b="1" dirty="0">
                <a:solidFill>
                  <a:schemeClr val="tx1"/>
                </a:solidFill>
                <a:effectLst/>
                <a:latin typeface="Saysettha OT" panose="020B0504020207020204" pitchFamily="34" charset="-34"/>
                <a:cs typeface="Saysettha OT" panose="020B0504020207020204" pitchFamily="34" charset="-34"/>
              </a:rPr>
              <a:t>- ພິມລາຍງານນັກຮຽນຍັງບໍ່ລົງທະບຽນ</a:t>
            </a:r>
            <a:endParaRPr lang="en-US" sz="2000" b="1" dirty="0">
              <a:solidFill>
                <a:schemeClr val="tx1"/>
              </a:solidFill>
              <a:effectLst/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lo-LA" sz="2000" b="1" dirty="0">
                <a:solidFill>
                  <a:schemeClr val="tx1"/>
                </a:solidFill>
                <a:effectLst/>
                <a:latin typeface="Saysettha OT" panose="020B0504020207020204" pitchFamily="34" charset="-34"/>
                <a:cs typeface="Saysettha OT" panose="020B0504020207020204" pitchFamily="34" charset="-34"/>
              </a:rPr>
              <a:t>- ພິມບັດນັກຮຽນ</a:t>
            </a:r>
            <a:endParaRPr lang="en-US" sz="2000" b="1" dirty="0">
              <a:solidFill>
                <a:schemeClr val="tx1"/>
              </a:solidFill>
              <a:effectLst/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lo-LA" sz="2000" b="1" dirty="0">
                <a:solidFill>
                  <a:schemeClr val="tx1"/>
                </a:solidFill>
                <a:effectLst/>
                <a:latin typeface="Saysettha OT" panose="020B0504020207020204" pitchFamily="34" charset="-34"/>
                <a:cs typeface="Saysettha OT" panose="020B0504020207020204" pitchFamily="34" charset="-34"/>
              </a:rPr>
              <a:t>- ພິມລາຍງານລາຍຮັບ</a:t>
            </a:r>
            <a:endParaRPr lang="en-US" sz="2000" b="1" dirty="0">
              <a:solidFill>
                <a:schemeClr val="tx1"/>
              </a:solidFill>
              <a:effectLst/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lo-LA" sz="2000" b="1" dirty="0">
                <a:solidFill>
                  <a:schemeClr val="tx1"/>
                </a:solidFill>
                <a:effectLst/>
                <a:latin typeface="Saysettha OT" panose="020B0504020207020204" pitchFamily="34" charset="-34"/>
                <a:cs typeface="Saysettha OT" panose="020B0504020207020204" pitchFamily="34" charset="-34"/>
              </a:rPr>
              <a:t>- ພິມລາຍງານຜົນການຮຽນ</a:t>
            </a:r>
            <a:endParaRPr lang="en-US" sz="2000" b="1" dirty="0">
              <a:solidFill>
                <a:schemeClr val="tx1"/>
              </a:solidFill>
              <a:effectLst/>
              <a:latin typeface="Saysettha OT" panose="020B0504020207020204" pitchFamily="34" charset="-34"/>
              <a:ea typeface="Calibri" panose="020F0502020204030204" pitchFamily="34" charset="0"/>
              <a:cs typeface="Saysettha OT" panose="020B0504020207020204" pitchFamily="34" charset="-34"/>
            </a:endParaRP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AA78E2B-1D62-408A-A8F0-6F05EEBA7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85890"/>
              </p:ext>
            </p:extLst>
          </p:nvPr>
        </p:nvGraphicFramePr>
        <p:xfrm>
          <a:off x="9141390" y="1135067"/>
          <a:ext cx="2767833" cy="4139375"/>
        </p:xfrm>
        <a:graphic>
          <a:graphicData uri="http://schemas.openxmlformats.org/drawingml/2006/table">
            <a:tbl>
              <a:tblPr firstRow="1" firstCol="1" bandRow="1"/>
              <a:tblGrid>
                <a:gridCol w="2767833">
                  <a:extLst>
                    <a:ext uri="{9D8B030D-6E8A-4147-A177-3AD203B41FA5}">
                      <a16:colId xmlns:a16="http://schemas.microsoft.com/office/drawing/2014/main" val="1175845864"/>
                    </a:ext>
                  </a:extLst>
                </a:gridCol>
              </a:tblGrid>
              <a:tr h="2031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Data Store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33694" marR="33694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376082"/>
                  </a:ext>
                </a:extLst>
              </a:tr>
              <a:tr h="270519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D1 </a:t>
                      </a:r>
                      <a:r>
                        <a:rPr lang="lo-LA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ແຟ້ມຂໍ້ມູນນັກຮຽນ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D2 </a:t>
                      </a:r>
                      <a:r>
                        <a:rPr lang="lo-LA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ແຟ້ມຂໍ້ມູນອາຈານ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D3 </a:t>
                      </a:r>
                      <a:r>
                        <a:rPr lang="lo-LA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ແຟ້ມຂໍ້ມູນຫຼັກສູດ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D4 </a:t>
                      </a:r>
                      <a:r>
                        <a:rPr lang="lo-LA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ແຟ້ມຂໍ້ມູນວິຊາ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D5 </a:t>
                      </a:r>
                      <a:r>
                        <a:rPr lang="lo-LA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ແຟ້ມຂໍ້ມູນລະດັບ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D6 </a:t>
                      </a:r>
                      <a:r>
                        <a:rPr lang="lo-LA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ແຟ້ມຂໍ້ມູນລະບົບຮຽນ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D7 </a:t>
                      </a:r>
                      <a:r>
                        <a:rPr lang="lo-LA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ແຟ້ມຂໍ້ມູນຫ້ອງຮຽນ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D8 </a:t>
                      </a:r>
                      <a:r>
                        <a:rPr lang="lo-LA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ແຟ້ມຂໍ້ມູນລົງທະບຽນ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D9 </a:t>
                      </a:r>
                      <a:r>
                        <a:rPr lang="lo-LA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ແຟ້ມຂໍ້ມູນຄະແນນ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33694" marR="33694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8845"/>
                  </a:ext>
                </a:extLst>
              </a:tr>
            </a:tbl>
          </a:graphicData>
        </a:graphic>
      </p:graphicFrame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753D566-1EEE-43C5-A563-E5E70FDB116D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189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1"/>
          <p:cNvGrpSpPr>
            <a:grpSpLocks/>
          </p:cNvGrpSpPr>
          <p:nvPr/>
        </p:nvGrpSpPr>
        <p:grpSpPr bwMode="auto">
          <a:xfrm>
            <a:off x="39688" y="177800"/>
            <a:ext cx="1119187" cy="288925"/>
            <a:chOff x="0" y="0"/>
            <a:chExt cx="22336" cy="5762"/>
          </a:xfrm>
        </p:grpSpPr>
      </p:grpSp>
      <p:grpSp>
        <p:nvGrpSpPr>
          <p:cNvPr id="4101" name="Group 11"/>
          <p:cNvGrpSpPr>
            <a:grpSpLocks/>
          </p:cNvGrpSpPr>
          <p:nvPr/>
        </p:nvGrpSpPr>
        <p:grpSpPr bwMode="auto">
          <a:xfrm>
            <a:off x="115888" y="106363"/>
            <a:ext cx="1041400" cy="287337"/>
            <a:chOff x="0" y="0"/>
            <a:chExt cx="20891" cy="5762"/>
          </a:xfrm>
        </p:grpSpPr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3663161-4FE8-45A8-8891-21BB95E80C37}"/>
              </a:ext>
            </a:extLst>
          </p:cNvPr>
          <p:cNvSpPr txBox="1"/>
          <p:nvPr/>
        </p:nvSpPr>
        <p:spPr>
          <a:xfrm>
            <a:off x="508000" y="136525"/>
            <a:ext cx="1117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Bef>
                <a:spcPts val="600"/>
              </a:spcBef>
              <a:buSzPts val="2400"/>
            </a:pPr>
            <a:r>
              <a:rPr lang="lo-LA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6. ແຜນວາດການໄຫຼຂອງຂໍ້ມູນ (</a:t>
            </a:r>
            <a:r>
              <a:rPr lang="en-US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Context Diagram)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B90302-6C6F-4578-A838-EE8C86C8312E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A8FD819-65F1-4690-A839-A5A09FC1C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36" y="831711"/>
            <a:ext cx="10596464" cy="602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97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1"/>
          <p:cNvGrpSpPr>
            <a:grpSpLocks/>
          </p:cNvGrpSpPr>
          <p:nvPr/>
        </p:nvGrpSpPr>
        <p:grpSpPr bwMode="auto">
          <a:xfrm>
            <a:off x="39688" y="177800"/>
            <a:ext cx="1119187" cy="288925"/>
            <a:chOff x="0" y="0"/>
            <a:chExt cx="22336" cy="5762"/>
          </a:xfrm>
        </p:grpSpPr>
      </p:grpSp>
      <p:grpSp>
        <p:nvGrpSpPr>
          <p:cNvPr id="4101" name="Group 11"/>
          <p:cNvGrpSpPr>
            <a:grpSpLocks/>
          </p:cNvGrpSpPr>
          <p:nvPr/>
        </p:nvGrpSpPr>
        <p:grpSpPr bwMode="auto">
          <a:xfrm>
            <a:off x="115888" y="106363"/>
            <a:ext cx="1041400" cy="287337"/>
            <a:chOff x="0" y="0"/>
            <a:chExt cx="20891" cy="5762"/>
          </a:xfrm>
        </p:grpSpPr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3663161-4FE8-45A8-8891-21BB95E80C37}"/>
              </a:ext>
            </a:extLst>
          </p:cNvPr>
          <p:cNvSpPr txBox="1"/>
          <p:nvPr/>
        </p:nvSpPr>
        <p:spPr>
          <a:xfrm>
            <a:off x="508000" y="136525"/>
            <a:ext cx="1117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Bef>
                <a:spcPts val="600"/>
              </a:spcBef>
              <a:buSzPts val="2400"/>
            </a:pPr>
            <a:r>
              <a:rPr lang="lo-LA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7. ແຜນວາດ </a:t>
            </a:r>
            <a:r>
              <a:rPr lang="en-US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Process Hierarchy Chart (PHC)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2574F93-3B8A-4C9D-9760-9BB38D8F51E4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BCEF03C-19EB-40C3-A185-647DBDC36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2394"/>
            <a:ext cx="10668000" cy="542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10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1"/>
          <p:cNvGrpSpPr>
            <a:grpSpLocks/>
          </p:cNvGrpSpPr>
          <p:nvPr/>
        </p:nvGrpSpPr>
        <p:grpSpPr bwMode="auto">
          <a:xfrm>
            <a:off x="39688" y="177800"/>
            <a:ext cx="1119187" cy="288925"/>
            <a:chOff x="0" y="0"/>
            <a:chExt cx="22336" cy="5762"/>
          </a:xfrm>
        </p:grpSpPr>
      </p:grpSp>
      <p:grpSp>
        <p:nvGrpSpPr>
          <p:cNvPr id="4101" name="Group 11"/>
          <p:cNvGrpSpPr>
            <a:grpSpLocks/>
          </p:cNvGrpSpPr>
          <p:nvPr/>
        </p:nvGrpSpPr>
        <p:grpSpPr bwMode="auto">
          <a:xfrm>
            <a:off x="115888" y="106363"/>
            <a:ext cx="1041400" cy="287337"/>
            <a:chOff x="0" y="0"/>
            <a:chExt cx="20891" cy="5762"/>
          </a:xfrm>
        </p:grpSpPr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3663161-4FE8-45A8-8891-21BB95E80C37}"/>
              </a:ext>
            </a:extLst>
          </p:cNvPr>
          <p:cNvSpPr txBox="1"/>
          <p:nvPr/>
        </p:nvSpPr>
        <p:spPr>
          <a:xfrm>
            <a:off x="508000" y="136525"/>
            <a:ext cx="1117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Bef>
                <a:spcPts val="600"/>
              </a:spcBef>
              <a:buSzPts val="2400"/>
            </a:pPr>
            <a:r>
              <a:rPr lang="lo-LA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8. ແຜນວາດການໄຫຼຂໍ້ມູນ </a:t>
            </a:r>
            <a:r>
              <a:rPr lang="en-US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DFD Level 0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66553B9-557A-41DC-82F0-2BD96D11FF9A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CC0E6839-3443-4FF5-900A-C44C8423E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144" y="782856"/>
            <a:ext cx="9897256" cy="557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1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6;p21">
            <a:extLst>
              <a:ext uri="{FF2B5EF4-FFF2-40B4-BE49-F238E27FC236}">
                <a16:creationId xmlns:a16="http://schemas.microsoft.com/office/drawing/2014/main" id="{E6691FBE-B633-4B4E-B76D-C9F0C2074027}"/>
              </a:ext>
            </a:extLst>
          </p:cNvPr>
          <p:cNvSpPr txBox="1">
            <a:spLocks/>
          </p:cNvSpPr>
          <p:nvPr/>
        </p:nvSpPr>
        <p:spPr>
          <a:xfrm>
            <a:off x="1107550" y="241300"/>
            <a:ext cx="3223150" cy="74386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lo-LA" sz="36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ຫົວຂໍ້ນຳສະເໜີ</a:t>
            </a:r>
          </a:p>
        </p:txBody>
      </p:sp>
      <p:sp>
        <p:nvSpPr>
          <p:cNvPr id="5" name="Google Shape;97;p21">
            <a:extLst>
              <a:ext uri="{FF2B5EF4-FFF2-40B4-BE49-F238E27FC236}">
                <a16:creationId xmlns:a16="http://schemas.microsoft.com/office/drawing/2014/main" id="{DA54E261-AD93-474F-AB73-FF6D0B79F53E}"/>
              </a:ext>
            </a:extLst>
          </p:cNvPr>
          <p:cNvSpPr txBox="1">
            <a:spLocks/>
          </p:cNvSpPr>
          <p:nvPr/>
        </p:nvSpPr>
        <p:spPr>
          <a:xfrm>
            <a:off x="955125" y="985166"/>
            <a:ext cx="3705775" cy="3144166"/>
          </a:xfrm>
          <a:prstGeom prst="rect">
            <a:avLst/>
          </a:prstGeom>
        </p:spPr>
        <p:txBody>
          <a:bodyPr spcFirstLastPara="1" vert="horz" wrap="square" lIns="0" tIns="0" rIns="0" bIns="0" numCol="1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>
              <a:spcBef>
                <a:spcPts val="600"/>
              </a:spcBef>
              <a:buSzPts val="2400"/>
            </a:pPr>
            <a:r>
              <a:rPr lang="lo-LA" dirty="0">
                <a:latin typeface="Saysettha OT" panose="020B0504020207020204" pitchFamily="34" charset="-34"/>
                <a:cs typeface="Saysettha OT" panose="020B0504020207020204" pitchFamily="34" charset="-34"/>
              </a:rPr>
              <a:t>ບົດທີ 1 ບົດນໍາສະເໜີ</a:t>
            </a: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</a:p>
          <a:p>
            <a:pPr marL="177800">
              <a:spcBef>
                <a:spcPts val="600"/>
              </a:spcBef>
              <a:buSzPts val="2400"/>
            </a:pP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1</a:t>
            </a: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. </a:t>
            </a: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ຄວາມເປັນມາ	</a:t>
            </a:r>
          </a:p>
          <a:p>
            <a:pPr marL="177800">
              <a:spcBef>
                <a:spcPts val="600"/>
              </a:spcBef>
              <a:buSzPts val="2400"/>
            </a:pP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2. </a:t>
            </a: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ຈຸດປະສົງຂອງການສຶກສາ	</a:t>
            </a:r>
          </a:p>
          <a:p>
            <a:pPr marL="177800">
              <a:spcBef>
                <a:spcPts val="600"/>
              </a:spcBef>
              <a:buSzPts val="2400"/>
            </a:pP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3. </a:t>
            </a: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ຂອບເຂດຂອງການສຶກສາ</a:t>
            </a:r>
          </a:p>
          <a:p>
            <a:pPr marL="177800">
              <a:spcBef>
                <a:spcPts val="600"/>
              </a:spcBef>
              <a:buSzPts val="2400"/>
            </a:pP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4. </a:t>
            </a: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ປະໂຫຍດທີ່ຄາດວ່າຈະໄດ້ຮັບ</a:t>
            </a:r>
          </a:p>
          <a:p>
            <a:pPr marL="635000" lvl="1" indent="-457200" algn="l">
              <a:spcBef>
                <a:spcPts val="600"/>
              </a:spcBef>
            </a:pPr>
            <a:r>
              <a:rPr lang="en-US" dirty="0">
                <a:latin typeface="Saysettha OT" panose="020B0504020207020204" pitchFamily="34" charset="-34"/>
                <a:cs typeface="Saysettha OT" panose="020B0504020207020204" pitchFamily="34" charset="-34"/>
              </a:rPr>
              <a:t>  1) </a:t>
            </a:r>
            <a:r>
              <a:rPr lang="lo-LA" dirty="0">
                <a:latin typeface="Saysettha OT" panose="020B0504020207020204" pitchFamily="34" charset="-34"/>
                <a:cs typeface="Saysettha OT" panose="020B0504020207020204" pitchFamily="34" charset="-34"/>
              </a:rPr>
              <a:t>ປະໂຫຍດຕໍ່ນັກສຶກສາ</a:t>
            </a:r>
            <a:endParaRPr lang="en-US" dirty="0"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marL="635000" lvl="1" indent="-457200" algn="l">
              <a:spcBef>
                <a:spcPts val="600"/>
              </a:spcBef>
            </a:pPr>
            <a:r>
              <a:rPr lang="en-US" dirty="0">
                <a:latin typeface="Saysettha OT" panose="020B0504020207020204" pitchFamily="34" charset="-34"/>
                <a:cs typeface="Saysettha OT" panose="020B0504020207020204" pitchFamily="34" charset="-34"/>
              </a:rPr>
              <a:t>  2) </a:t>
            </a:r>
            <a:r>
              <a:rPr lang="lo-LA" dirty="0">
                <a:latin typeface="Saysettha OT" panose="020B0504020207020204" pitchFamily="34" charset="-34"/>
                <a:cs typeface="Saysettha OT" panose="020B0504020207020204" pitchFamily="34" charset="-34"/>
              </a:rPr>
              <a:t>ປະໂຫຍດຕໍ່ອົງກອນ</a:t>
            </a:r>
            <a:endParaRPr lang="en-US" dirty="0"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marL="177800">
              <a:spcBef>
                <a:spcPts val="600"/>
              </a:spcBef>
              <a:buSzPts val="2400"/>
            </a:pP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5. </a:t>
            </a: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ແຜນການດໍາເນີນງານ</a:t>
            </a:r>
          </a:p>
        </p:txBody>
      </p:sp>
      <p:sp>
        <p:nvSpPr>
          <p:cNvPr id="6" name="Google Shape;97;p21">
            <a:extLst>
              <a:ext uri="{FF2B5EF4-FFF2-40B4-BE49-F238E27FC236}">
                <a16:creationId xmlns:a16="http://schemas.microsoft.com/office/drawing/2014/main" id="{E042E61B-B6B8-4D41-ADBC-24C2F8F53D4A}"/>
              </a:ext>
            </a:extLst>
          </p:cNvPr>
          <p:cNvSpPr txBox="1">
            <a:spLocks/>
          </p:cNvSpPr>
          <p:nvPr/>
        </p:nvSpPr>
        <p:spPr>
          <a:xfrm>
            <a:off x="955125" y="4129332"/>
            <a:ext cx="4775200" cy="2780384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>
              <a:spcBef>
                <a:spcPts val="600"/>
              </a:spcBef>
              <a:buSzPts val="2400"/>
            </a:pPr>
            <a:r>
              <a:rPr lang="lo-LA" dirty="0">
                <a:latin typeface="Saysettha OT" panose="020B0504020207020204" pitchFamily="34" charset="-34"/>
                <a:cs typeface="Saysettha OT" panose="020B0504020207020204" pitchFamily="34" charset="-34"/>
              </a:rPr>
              <a:t>ບົດທີ 2 ທິດສະດີພື້ນຖານທີ່ກ່ຽວຂ້ອງ</a:t>
            </a:r>
          </a:p>
          <a:p>
            <a:pPr marL="177800">
              <a:spcBef>
                <a:spcPts val="600"/>
              </a:spcBef>
              <a:buSzPts val="2400"/>
            </a:pP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1. </a:t>
            </a: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ວົງຈອນໃນການພັດທະນາລະບົບ</a:t>
            </a:r>
          </a:p>
          <a:p>
            <a:pPr marL="177800">
              <a:spcBef>
                <a:spcPts val="600"/>
              </a:spcBef>
              <a:buSzPts val="2400"/>
            </a:pP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2. </a:t>
            </a: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ສັນຍະລັກ ແລະ ຄວາມໝາຍຂອງ </a:t>
            </a: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ER Diagram</a:t>
            </a:r>
            <a:endParaRPr lang="lo-LA" sz="2000" dirty="0"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marL="177800">
              <a:spcBef>
                <a:spcPts val="600"/>
              </a:spcBef>
              <a:buSzPts val="2400"/>
            </a:pP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3. </a:t>
            </a: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ສັນຍະລັກ ແລະ ຄວາມໝາຍຂອງ (</a:t>
            </a: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Data Flow Diagram)</a:t>
            </a:r>
          </a:p>
          <a:p>
            <a:pPr marL="177800">
              <a:spcBef>
                <a:spcPts val="600"/>
              </a:spcBef>
              <a:buSzPts val="2400"/>
            </a:pP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4. </a:t>
            </a: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ພາສາ ແລະ ຊອບແວທີ່ໃຊ້ໃນການພັດທະນາເວັບໄຊ.</a:t>
            </a:r>
          </a:p>
          <a:p>
            <a:pPr marL="76200">
              <a:spcBef>
                <a:spcPts val="600"/>
              </a:spcBef>
              <a:buSzPts val="2400"/>
            </a:pPr>
            <a:endParaRPr lang="lo-LA" dirty="0"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7" name="Google Shape;97;p21">
            <a:extLst>
              <a:ext uri="{FF2B5EF4-FFF2-40B4-BE49-F238E27FC236}">
                <a16:creationId xmlns:a16="http://schemas.microsoft.com/office/drawing/2014/main" id="{3347ACDE-B243-49B7-B6EC-41771163F151}"/>
              </a:ext>
            </a:extLst>
          </p:cNvPr>
          <p:cNvSpPr txBox="1">
            <a:spLocks/>
          </p:cNvSpPr>
          <p:nvPr/>
        </p:nvSpPr>
        <p:spPr>
          <a:xfrm>
            <a:off x="5791226" y="878132"/>
            <a:ext cx="6161875" cy="563153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>
              <a:spcBef>
                <a:spcPts val="600"/>
              </a:spcBef>
              <a:buSzPts val="2400"/>
            </a:pPr>
            <a:r>
              <a:rPr lang="lo-LA" dirty="0">
                <a:latin typeface="Saysettha OT" panose="020B0504020207020204" pitchFamily="34" charset="-34"/>
                <a:cs typeface="Saysettha OT" panose="020B0504020207020204" pitchFamily="34" charset="-34"/>
              </a:rPr>
              <a:t>ບົດທີ 3 ການວິເຄາະ ແລະ ອອກແບບລະບົບ</a:t>
            </a:r>
          </a:p>
          <a:p>
            <a:pPr marL="228600">
              <a:spcBef>
                <a:spcPts val="600"/>
              </a:spcBef>
              <a:buSzPts val="2400"/>
            </a:pP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1. </a:t>
            </a: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ການເຮັດວຽກຂອງລະບົບປັດຈຸບັນ</a:t>
            </a:r>
          </a:p>
          <a:p>
            <a:pPr marL="228600">
              <a:spcBef>
                <a:spcPts val="600"/>
              </a:spcBef>
              <a:buSzPts val="2400"/>
            </a:pP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2. </a:t>
            </a: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ບັນຫາ ແລະ ສາເຫດ</a:t>
            </a:r>
          </a:p>
          <a:p>
            <a:pPr marL="228600">
              <a:spcBef>
                <a:spcPts val="600"/>
              </a:spcBef>
              <a:buSzPts val="2400"/>
            </a:pP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3. </a:t>
            </a: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ຄວາມຕ້ອງການຂອງລະບົບໃໝ່</a:t>
            </a:r>
          </a:p>
          <a:p>
            <a:pPr marL="228600">
              <a:spcBef>
                <a:spcPts val="600"/>
              </a:spcBef>
              <a:buSzPts val="2400"/>
            </a:pP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4. </a:t>
            </a: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ການເຮັດວຽກຂອງລະບົບໃໝ່</a:t>
            </a:r>
          </a:p>
          <a:p>
            <a:pPr marL="228600">
              <a:spcBef>
                <a:spcPts val="600"/>
              </a:spcBef>
              <a:buSzPts val="2400"/>
            </a:pP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5. </a:t>
            </a: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ຂອບເຂດຂອງລະບົບໃໝ່</a:t>
            </a:r>
          </a:p>
          <a:p>
            <a:pPr marL="228600">
              <a:spcBef>
                <a:spcPts val="600"/>
              </a:spcBef>
              <a:buSzPts val="2400"/>
            </a:pP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6. </a:t>
            </a: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ແຜນວາດການໄຫຼຂອງຂໍ້ມູນ (</a:t>
            </a: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Context Diagram)</a:t>
            </a:r>
          </a:p>
          <a:p>
            <a:pPr marL="228600">
              <a:spcBef>
                <a:spcPts val="600"/>
              </a:spcBef>
              <a:buSzPts val="2400"/>
            </a:pP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7. </a:t>
            </a: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ແຜນວາດ </a:t>
            </a: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Process Hierarchy Chart (PHC)</a:t>
            </a:r>
          </a:p>
          <a:p>
            <a:pPr marL="228600">
              <a:spcBef>
                <a:spcPts val="600"/>
              </a:spcBef>
              <a:buSzPts val="2400"/>
            </a:pP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8. </a:t>
            </a: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ແຜນວາດການໄຫຼຂໍ້ມູນ </a:t>
            </a: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DFD Level 0</a:t>
            </a:r>
          </a:p>
          <a:p>
            <a:pPr marL="228600">
              <a:spcBef>
                <a:spcPts val="600"/>
              </a:spcBef>
              <a:buSzPts val="2400"/>
            </a:pP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9. DFD Level 0 process 1.0</a:t>
            </a:r>
          </a:p>
          <a:p>
            <a:pPr marL="228600">
              <a:spcBef>
                <a:spcPts val="600"/>
              </a:spcBef>
              <a:buSzPts val="2400"/>
            </a:pP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10. DFD Level 0 process 4.0</a:t>
            </a:r>
          </a:p>
          <a:p>
            <a:pPr marL="228600">
              <a:spcBef>
                <a:spcPts val="600"/>
              </a:spcBef>
              <a:buSzPts val="2400"/>
            </a:pP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11. E-R Model</a:t>
            </a:r>
          </a:p>
          <a:p>
            <a:pPr marL="228600">
              <a:spcBef>
                <a:spcPts val="600"/>
              </a:spcBef>
              <a:buSzPts val="2400"/>
            </a:pP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12. Data Dictionary</a:t>
            </a:r>
          </a:p>
          <a:p>
            <a:pPr marL="228600">
              <a:spcBef>
                <a:spcPts val="600"/>
              </a:spcBef>
              <a:buSzPts val="2400"/>
            </a:pP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13. </a:t>
            </a: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ຕົວຢ່າງໜ້າຕ່າງ </a:t>
            </a: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Interface </a:t>
            </a:r>
            <a:endParaRPr lang="lo-LA" sz="2000" dirty="0"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marL="228600">
              <a:spcBef>
                <a:spcPts val="600"/>
              </a:spcBef>
              <a:buSzPts val="2400"/>
            </a:pPr>
            <a:r>
              <a:rPr lang="en-US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14. </a:t>
            </a: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ຕົວຢ່າງໜ້າຟອມລາຍງານ</a:t>
            </a:r>
          </a:p>
          <a:p>
            <a:pPr marL="685800" indent="-457200">
              <a:spcBef>
                <a:spcPts val="600"/>
              </a:spcBef>
              <a:buSzPts val="2400"/>
              <a:buFont typeface="+mj-lt"/>
              <a:buAutoNum type="arabicPeriod"/>
            </a:pPr>
            <a:endParaRPr lang="lo-LA" sz="2000" dirty="0"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13F431-D84F-4CF4-B839-F2288E07AD13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5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1"/>
          <p:cNvGrpSpPr>
            <a:grpSpLocks/>
          </p:cNvGrpSpPr>
          <p:nvPr/>
        </p:nvGrpSpPr>
        <p:grpSpPr bwMode="auto">
          <a:xfrm>
            <a:off x="39688" y="177800"/>
            <a:ext cx="1119187" cy="288925"/>
            <a:chOff x="0" y="0"/>
            <a:chExt cx="22336" cy="5762"/>
          </a:xfrm>
        </p:grpSpPr>
      </p:grpSp>
      <p:grpSp>
        <p:nvGrpSpPr>
          <p:cNvPr id="4101" name="Group 11"/>
          <p:cNvGrpSpPr>
            <a:grpSpLocks/>
          </p:cNvGrpSpPr>
          <p:nvPr/>
        </p:nvGrpSpPr>
        <p:grpSpPr bwMode="auto">
          <a:xfrm>
            <a:off x="115888" y="106363"/>
            <a:ext cx="1041400" cy="287337"/>
            <a:chOff x="0" y="0"/>
            <a:chExt cx="20891" cy="5762"/>
          </a:xfrm>
        </p:grpSpPr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3663161-4FE8-45A8-8891-21BB95E80C37}"/>
              </a:ext>
            </a:extLst>
          </p:cNvPr>
          <p:cNvSpPr txBox="1"/>
          <p:nvPr/>
        </p:nvSpPr>
        <p:spPr>
          <a:xfrm>
            <a:off x="508000" y="136525"/>
            <a:ext cx="1117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Bef>
                <a:spcPts val="600"/>
              </a:spcBef>
              <a:buSzPts val="2400"/>
            </a:pPr>
            <a:r>
              <a:rPr lang="en-US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9. DFD Level 1 process 1.0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66553B9-557A-41DC-82F0-2BD96D11FF9A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57A218-A7F3-4050-8D1B-7DC9A3C6A8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932" y="782856"/>
            <a:ext cx="9084675" cy="58278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011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1"/>
          <p:cNvGrpSpPr>
            <a:grpSpLocks/>
          </p:cNvGrpSpPr>
          <p:nvPr/>
        </p:nvGrpSpPr>
        <p:grpSpPr bwMode="auto">
          <a:xfrm>
            <a:off x="39688" y="177800"/>
            <a:ext cx="1119187" cy="288925"/>
            <a:chOff x="0" y="0"/>
            <a:chExt cx="22336" cy="5762"/>
          </a:xfrm>
        </p:grpSpPr>
      </p:grpSp>
      <p:grpSp>
        <p:nvGrpSpPr>
          <p:cNvPr id="4101" name="Group 11"/>
          <p:cNvGrpSpPr>
            <a:grpSpLocks/>
          </p:cNvGrpSpPr>
          <p:nvPr/>
        </p:nvGrpSpPr>
        <p:grpSpPr bwMode="auto">
          <a:xfrm>
            <a:off x="115888" y="106363"/>
            <a:ext cx="1041400" cy="287337"/>
            <a:chOff x="0" y="0"/>
            <a:chExt cx="20891" cy="5762"/>
          </a:xfrm>
        </p:grpSpPr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3663161-4FE8-45A8-8891-21BB95E80C37}"/>
              </a:ext>
            </a:extLst>
          </p:cNvPr>
          <p:cNvSpPr txBox="1"/>
          <p:nvPr/>
        </p:nvSpPr>
        <p:spPr>
          <a:xfrm>
            <a:off x="508000" y="136525"/>
            <a:ext cx="1117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Bef>
                <a:spcPts val="600"/>
              </a:spcBef>
              <a:buSzPts val="2400"/>
            </a:pPr>
            <a:r>
              <a:rPr lang="en-US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10. DFD Level 1 process 4.0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66553B9-557A-41DC-82F0-2BD96D11FF9A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164FE-EE43-4658-8D13-946052765D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31" y="890537"/>
            <a:ext cx="10867869" cy="5465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7107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F04D6F4-FD3A-4CAE-8622-C89AC8E101FB}"/>
              </a:ext>
            </a:extLst>
          </p:cNvPr>
          <p:cNvSpPr txBox="1"/>
          <p:nvPr/>
        </p:nvSpPr>
        <p:spPr>
          <a:xfrm>
            <a:off x="508000" y="136525"/>
            <a:ext cx="1117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Bef>
                <a:spcPts val="600"/>
              </a:spcBef>
              <a:buSzPts val="2400"/>
            </a:pPr>
            <a:r>
              <a:rPr lang="en-US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9. E-R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8AC86E-C2A7-4BC9-9C9E-AFB34EBB12B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82856"/>
            <a:ext cx="11049000" cy="557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4BC73D1-096C-48D0-A8C3-0B4CBF8265B1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F04D6F4-FD3A-4CAE-8622-C89AC8E101FB}"/>
              </a:ext>
            </a:extLst>
          </p:cNvPr>
          <p:cNvSpPr txBox="1"/>
          <p:nvPr/>
        </p:nvSpPr>
        <p:spPr>
          <a:xfrm>
            <a:off x="508000" y="236886"/>
            <a:ext cx="1117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Bef>
                <a:spcPts val="600"/>
              </a:spcBef>
              <a:buSzPts val="2400"/>
            </a:pPr>
            <a:r>
              <a:rPr lang="en-US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10. Data Dictionary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4BC73D1-096C-48D0-A8C3-0B4CBF8265B1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F9496F-CEC5-4584-929E-B246236CCB26}"/>
              </a:ext>
            </a:extLst>
          </p:cNvPr>
          <p:cNvSpPr txBox="1"/>
          <p:nvPr/>
        </p:nvSpPr>
        <p:spPr>
          <a:xfrm>
            <a:off x="1073305" y="782856"/>
            <a:ext cx="6094140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Phetsarath OT" panose="02000500000000020004" pitchFamily="2" charset="0"/>
                <a:cs typeface="Saysettha OT" panose="020B0504020207020204" pitchFamily="34" charset="-34"/>
              </a:rPr>
              <a:t>Students</a:t>
            </a:r>
            <a:r>
              <a:rPr lang="lo-LA" sz="2800" b="1" dirty="0">
                <a:effectLst/>
                <a:latin typeface="Times New Roman" panose="02020603050405020304" pitchFamily="18" charset="0"/>
                <a:ea typeface="Phetsarath OT" panose="02000500000000020004" pitchFamily="2" charset="0"/>
                <a:cs typeface="Saysettha OT" panose="020B0504020207020204" pitchFamily="34" charset="-34"/>
              </a:rPr>
              <a:t> </a:t>
            </a:r>
            <a:r>
              <a:rPr lang="lo-LA" sz="2800" b="1" dirty="0">
                <a:effectLst/>
                <a:latin typeface="Times New Roman" panose="02020603050405020304" pitchFamily="18" charset="0"/>
                <a:ea typeface="Phetsarath OT" panose="02000500000000020004" pitchFamily="2" charset="0"/>
                <a:cs typeface="Times New Roman" panose="02020603050405020304" pitchFamily="18" charset="0"/>
              </a:rPr>
              <a:t>(</a:t>
            </a:r>
            <a:r>
              <a:rPr lang="lo-LA" sz="2800" b="1" dirty="0">
                <a:effectLst/>
                <a:latin typeface="Times New Roman" panose="02020603050405020304" pitchFamily="18" charset="0"/>
                <a:ea typeface="Phetsarath OT" panose="02000500000000020004" pitchFamily="2" charset="0"/>
                <a:cs typeface="Saysettha OT" panose="020B0504020207020204" pitchFamily="34" charset="-34"/>
              </a:rPr>
              <a:t>ຕາຕະລາງນັກຮຽນ</a:t>
            </a:r>
            <a:r>
              <a:rPr lang="lo-LA" sz="2800" b="1" dirty="0">
                <a:effectLst/>
                <a:latin typeface="Times New Roman" panose="02020603050405020304" pitchFamily="18" charset="0"/>
                <a:ea typeface="Phetsarath OT" panose="02000500000000020004" pitchFamily="2" charset="0"/>
                <a:cs typeface="Times New Roman" panose="02020603050405020304" pitchFamily="18" charset="0"/>
              </a:rPr>
              <a:t>)</a:t>
            </a:r>
            <a:endParaRPr lang="en-US" sz="2800" dirty="0">
              <a:effectLst/>
              <a:latin typeface="Times New Roman" panose="02020603050405020304" pitchFamily="18" charset="0"/>
              <a:ea typeface="Phetsarath OT" panose="02000500000000020004" pitchFamily="2" charset="0"/>
              <a:cs typeface="Saysettha OT" panose="020B0504020207020204" pitchFamily="34" charset="-34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8F1DBAB-B4ED-45FD-9E0A-A83B4E3B8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176306"/>
              </p:ext>
            </p:extLst>
          </p:nvPr>
        </p:nvGraphicFramePr>
        <p:xfrm>
          <a:off x="1073304" y="1429187"/>
          <a:ext cx="10128096" cy="46459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42769">
                  <a:extLst>
                    <a:ext uri="{9D8B030D-6E8A-4147-A177-3AD203B41FA5}">
                      <a16:colId xmlns:a16="http://schemas.microsoft.com/office/drawing/2014/main" val="2470846795"/>
                    </a:ext>
                  </a:extLst>
                </a:gridCol>
                <a:gridCol w="1627581">
                  <a:extLst>
                    <a:ext uri="{9D8B030D-6E8A-4147-A177-3AD203B41FA5}">
                      <a16:colId xmlns:a16="http://schemas.microsoft.com/office/drawing/2014/main" val="3559766834"/>
                    </a:ext>
                  </a:extLst>
                </a:gridCol>
                <a:gridCol w="1748847">
                  <a:extLst>
                    <a:ext uri="{9D8B030D-6E8A-4147-A177-3AD203B41FA5}">
                      <a16:colId xmlns:a16="http://schemas.microsoft.com/office/drawing/2014/main" val="465678892"/>
                    </a:ext>
                  </a:extLst>
                </a:gridCol>
                <a:gridCol w="1515827">
                  <a:extLst>
                    <a:ext uri="{9D8B030D-6E8A-4147-A177-3AD203B41FA5}">
                      <a16:colId xmlns:a16="http://schemas.microsoft.com/office/drawing/2014/main" val="3859325790"/>
                    </a:ext>
                  </a:extLst>
                </a:gridCol>
                <a:gridCol w="1854658">
                  <a:extLst>
                    <a:ext uri="{9D8B030D-6E8A-4147-A177-3AD203B41FA5}">
                      <a16:colId xmlns:a16="http://schemas.microsoft.com/office/drawing/2014/main" val="3754620063"/>
                    </a:ext>
                  </a:extLst>
                </a:gridCol>
                <a:gridCol w="1538414">
                  <a:extLst>
                    <a:ext uri="{9D8B030D-6E8A-4147-A177-3AD203B41FA5}">
                      <a16:colId xmlns:a16="http://schemas.microsoft.com/office/drawing/2014/main" val="2357340495"/>
                    </a:ext>
                  </a:extLst>
                </a:gridCol>
              </a:tblGrid>
              <a:tr h="6060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Field Name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Data Type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Field Length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Constrain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Description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References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753733"/>
                  </a:ext>
                </a:extLst>
              </a:tr>
              <a:tr h="4478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u="sng" dirty="0" err="1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Std_ID</a:t>
                      </a:r>
                      <a:endParaRPr lang="en-US" sz="2000" u="sng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varchar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10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PK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 dirty="0">
                          <a:effectLst/>
                          <a:latin typeface="Saysettha OT" panose="020B0504020207020204" pitchFamily="34" charset="-34"/>
                          <a:ea typeface="Calibri" panose="020F0502020204030204" pitchFamily="34" charset="0"/>
                          <a:cs typeface="Saysettha OT" panose="020B0504020207020204" pitchFamily="34" charset="-34"/>
                        </a:rPr>
                        <a:t>ລະຫັດນັກຮຽນ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 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0869342"/>
                  </a:ext>
                </a:extLst>
              </a:tr>
              <a:tr h="431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FirstName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varchar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50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not null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 dirty="0">
                          <a:effectLst/>
                          <a:latin typeface="Saysettha OT" panose="020B0504020207020204" pitchFamily="34" charset="-34"/>
                          <a:ea typeface="Calibri" panose="020F0502020204030204" pitchFamily="34" charset="0"/>
                          <a:cs typeface="Saysettha OT" panose="020B0504020207020204" pitchFamily="34" charset="-34"/>
                        </a:rPr>
                        <a:t>ຊື່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 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6872364"/>
                  </a:ext>
                </a:extLst>
              </a:tr>
              <a:tr h="431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LastName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varchar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50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null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 dirty="0">
                          <a:effectLst/>
                          <a:latin typeface="Saysettha OT" panose="020B0504020207020204" pitchFamily="34" charset="-34"/>
                          <a:ea typeface="Calibri" panose="020F0502020204030204" pitchFamily="34" charset="0"/>
                          <a:cs typeface="Saysettha OT" panose="020B0504020207020204" pitchFamily="34" charset="-34"/>
                        </a:rPr>
                        <a:t>ນາມສະກຸນ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 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584948"/>
                  </a:ext>
                </a:extLst>
              </a:tr>
              <a:tr h="5029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Gender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varchar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6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null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ເພດ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 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1346549"/>
                  </a:ext>
                </a:extLst>
              </a:tr>
              <a:tr h="431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DOB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date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 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null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 dirty="0">
                          <a:effectLst/>
                          <a:latin typeface="Saysettha OT" panose="020B0504020207020204" pitchFamily="34" charset="-34"/>
                          <a:ea typeface="Calibri" panose="020F0502020204030204" pitchFamily="34" charset="0"/>
                          <a:cs typeface="Saysettha OT" panose="020B0504020207020204" pitchFamily="34" charset="-34"/>
                        </a:rPr>
                        <a:t>ວັນເດີືອນປີເກີດ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 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9564460"/>
                  </a:ext>
                </a:extLst>
              </a:tr>
              <a:tr h="431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Phone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varchar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20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null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ເບີໂທ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 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0389997"/>
                  </a:ext>
                </a:extLst>
              </a:tr>
              <a:tr h="431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Address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varchar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100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null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ທີ່ຢູ່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 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82663732"/>
                  </a:ext>
                </a:extLst>
              </a:tr>
              <a:tr h="5029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username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varchar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20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not null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ຊື່ຜູ້ໃຊ້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 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3135027"/>
                  </a:ext>
                </a:extLst>
              </a:tr>
              <a:tr h="431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password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varchar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25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null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ລະຫັດຜ່ານ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 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023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11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4BC73D1-096C-48D0-A8C3-0B4CBF8265B1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F9496F-CEC5-4584-929E-B246236CCB26}"/>
              </a:ext>
            </a:extLst>
          </p:cNvPr>
          <p:cNvSpPr txBox="1"/>
          <p:nvPr/>
        </p:nvSpPr>
        <p:spPr>
          <a:xfrm>
            <a:off x="1073305" y="350370"/>
            <a:ext cx="6094140" cy="487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Phetsarath OT" panose="02000500000000020004" pitchFamily="2" charset="0"/>
                <a:cs typeface="Saysettha OT" panose="020B0504020207020204" pitchFamily="34" charset="-34"/>
              </a:rPr>
              <a:t>Register (</a:t>
            </a:r>
            <a:r>
              <a:rPr lang="lo-LA" sz="2400" b="1" dirty="0">
                <a:effectLst/>
                <a:latin typeface="Times New Roman" panose="02020603050405020304" pitchFamily="18" charset="0"/>
                <a:ea typeface="Phetsarath OT" panose="02000500000000020004" pitchFamily="2" charset="0"/>
                <a:cs typeface="Saysettha OT" panose="020B0504020207020204" pitchFamily="34" charset="-34"/>
              </a:rPr>
              <a:t>ຕາຕະລາງລົງທະບຽນ)</a:t>
            </a:r>
            <a:endParaRPr lang="en-US" sz="2400" dirty="0">
              <a:effectLst/>
              <a:latin typeface="Times New Roman" panose="02020603050405020304" pitchFamily="18" charset="0"/>
              <a:ea typeface="Phetsarath OT" panose="02000500000000020004" pitchFamily="2" charset="0"/>
              <a:cs typeface="Saysettha OT" panose="020B0504020207020204" pitchFamily="34" charset="-34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D5E325-DBAE-4AF1-8820-376733746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92948"/>
              </p:ext>
            </p:extLst>
          </p:nvPr>
        </p:nvGraphicFramePr>
        <p:xfrm>
          <a:off x="1073304" y="1067337"/>
          <a:ext cx="10128094" cy="506161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77725">
                  <a:extLst>
                    <a:ext uri="{9D8B030D-6E8A-4147-A177-3AD203B41FA5}">
                      <a16:colId xmlns:a16="http://schemas.microsoft.com/office/drawing/2014/main" val="2981895366"/>
                    </a:ext>
                  </a:extLst>
                </a:gridCol>
                <a:gridCol w="1678913">
                  <a:extLst>
                    <a:ext uri="{9D8B030D-6E8A-4147-A177-3AD203B41FA5}">
                      <a16:colId xmlns:a16="http://schemas.microsoft.com/office/drawing/2014/main" val="2419390104"/>
                    </a:ext>
                  </a:extLst>
                </a:gridCol>
                <a:gridCol w="1677725">
                  <a:extLst>
                    <a:ext uri="{9D8B030D-6E8A-4147-A177-3AD203B41FA5}">
                      <a16:colId xmlns:a16="http://schemas.microsoft.com/office/drawing/2014/main" val="3833838059"/>
                    </a:ext>
                  </a:extLst>
                </a:gridCol>
                <a:gridCol w="1365452">
                  <a:extLst>
                    <a:ext uri="{9D8B030D-6E8A-4147-A177-3AD203B41FA5}">
                      <a16:colId xmlns:a16="http://schemas.microsoft.com/office/drawing/2014/main" val="1492126453"/>
                    </a:ext>
                  </a:extLst>
                </a:gridCol>
                <a:gridCol w="2178787">
                  <a:extLst>
                    <a:ext uri="{9D8B030D-6E8A-4147-A177-3AD203B41FA5}">
                      <a16:colId xmlns:a16="http://schemas.microsoft.com/office/drawing/2014/main" val="2888878954"/>
                    </a:ext>
                  </a:extLst>
                </a:gridCol>
                <a:gridCol w="1549492">
                  <a:extLst>
                    <a:ext uri="{9D8B030D-6E8A-4147-A177-3AD203B41FA5}">
                      <a16:colId xmlns:a16="http://schemas.microsoft.com/office/drawing/2014/main" val="233549844"/>
                    </a:ext>
                  </a:extLst>
                </a:gridCol>
              </a:tblGrid>
              <a:tr h="7398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Field Name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Data Type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Field Length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Constrain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Description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References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332407"/>
                  </a:ext>
                </a:extLst>
              </a:tr>
              <a:tr h="7397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u="sng" dirty="0" err="1">
                          <a:effectLst/>
                        </a:rPr>
                        <a:t>Re_ID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varchar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10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PK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 dirty="0">
                          <a:effectLst/>
                          <a:latin typeface="Saysettha OT" panose="020B0504020207020204" pitchFamily="34" charset="-34"/>
                          <a:ea typeface="Calibri" panose="020F0502020204030204" pitchFamily="34" charset="0"/>
                          <a:cs typeface="Saysettha OT" panose="020B0504020207020204" pitchFamily="34" charset="-34"/>
                        </a:rPr>
                        <a:t>ລະຫັດລົງທະບຽນ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4525338"/>
                  </a:ext>
                </a:extLst>
              </a:tr>
              <a:tr h="478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Date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varchar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Not null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ວດປລົງທະບຽນ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2679046"/>
                  </a:ext>
                </a:extLst>
              </a:tr>
              <a:tr h="4510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Std_ID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varchar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10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FK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 dirty="0">
                          <a:effectLst/>
                          <a:latin typeface="Saysettha OT" panose="020B0504020207020204" pitchFamily="34" charset="-34"/>
                          <a:ea typeface="Calibri" panose="020F0502020204030204" pitchFamily="34" charset="0"/>
                          <a:cs typeface="Saysettha OT" panose="020B0504020207020204" pitchFamily="34" charset="-34"/>
                        </a:rPr>
                        <a:t>ລະຫັດນັກຮຽນ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Students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4567109"/>
                  </a:ext>
                </a:extLst>
              </a:tr>
              <a:tr h="7397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De_ID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varchar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10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FK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ລະຫັດລາຍລະອຽດ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Details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1042325"/>
                  </a:ext>
                </a:extLst>
              </a:tr>
              <a:tr h="478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Class_ID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varchar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10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FK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 dirty="0">
                          <a:effectLst/>
                          <a:latin typeface="Saysettha OT" panose="020B0504020207020204" pitchFamily="34" charset="-34"/>
                          <a:ea typeface="Calibri" panose="020F0502020204030204" pitchFamily="34" charset="0"/>
                          <a:cs typeface="Saysettha OT" panose="020B0504020207020204" pitchFamily="34" charset="-34"/>
                        </a:rPr>
                        <a:t>ລະຫັດຫ້ອງ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Class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43988995"/>
                  </a:ext>
                </a:extLst>
              </a:tr>
              <a:tr h="478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Fee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Double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7,0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 dirty="0">
                          <a:effectLst/>
                          <a:latin typeface="Saysettha OT" panose="020B0504020207020204" pitchFamily="34" charset="-34"/>
                          <a:ea typeface="Calibri" panose="020F0502020204030204" pitchFamily="34" charset="0"/>
                          <a:cs typeface="Saysettha OT" panose="020B0504020207020204" pitchFamily="34" charset="-34"/>
                        </a:rPr>
                        <a:t>ຄ່າຮຽນ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8364501"/>
                  </a:ext>
                </a:extLst>
              </a:tr>
              <a:tr h="478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Status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varchar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50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not null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18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ສະຖານະ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3752050"/>
                  </a:ext>
                </a:extLst>
              </a:tr>
              <a:tr h="478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Payfor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varchar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100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null</a:t>
                      </a:r>
                      <a:endParaRPr lang="en-US" sz="200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000" dirty="0">
                          <a:effectLst/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ຈ່າຍສຳລັບ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Saysettha OT" panose="020B0504020207020204" pitchFamily="34" charset="-34"/>
                        <a:ea typeface="Calibri" panose="020F0502020204030204" pitchFamily="34" charset="0"/>
                        <a:cs typeface="Saysettha OT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5592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529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F04D6F4-FD3A-4CAE-8622-C89AC8E101FB}"/>
              </a:ext>
            </a:extLst>
          </p:cNvPr>
          <p:cNvSpPr txBox="1"/>
          <p:nvPr/>
        </p:nvSpPr>
        <p:spPr>
          <a:xfrm>
            <a:off x="508000" y="136525"/>
            <a:ext cx="1117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Bef>
                <a:spcPts val="600"/>
              </a:spcBef>
              <a:buSzPts val="2400"/>
            </a:pPr>
            <a:r>
              <a:rPr lang="lo-LA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1</a:t>
            </a:r>
            <a:r>
              <a:rPr lang="en-US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1</a:t>
            </a:r>
            <a:r>
              <a:rPr lang="lo-LA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. ຕົວຢ່າງໜ້າຕ່າງ </a:t>
            </a:r>
            <a:r>
              <a:rPr lang="en-US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Interface </a:t>
            </a:r>
            <a:endParaRPr lang="lo-LA" sz="3600" b="1" dirty="0"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41523-CB80-486F-9CE6-E279F56F17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42" y="1331613"/>
            <a:ext cx="10869558" cy="50247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5BA432-2BB5-4A81-8913-1DE7BF1D6BCB}"/>
              </a:ext>
            </a:extLst>
          </p:cNvPr>
          <p:cNvSpPr txBox="1"/>
          <p:nvPr/>
        </p:nvSpPr>
        <p:spPr>
          <a:xfrm>
            <a:off x="1270000" y="890289"/>
            <a:ext cx="2921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Bef>
                <a:spcPts val="600"/>
              </a:spcBef>
              <a:buSzPts val="2400"/>
            </a:pPr>
            <a:r>
              <a:rPr lang="lo-LA" sz="20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ໜ້າຕ່າງການລົງທະບຽນ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D39BC6-33A9-42E1-9F3E-A7040355F783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90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210547-A124-4239-BA9C-CCCF5D416BC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44" y="1201955"/>
            <a:ext cx="11043356" cy="51543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EEA0C4-AA6F-476A-98EF-E0D696FA1C58}"/>
              </a:ext>
            </a:extLst>
          </p:cNvPr>
          <p:cNvSpPr txBox="1"/>
          <p:nvPr/>
        </p:nvSpPr>
        <p:spPr>
          <a:xfrm>
            <a:off x="1384300" y="780753"/>
            <a:ext cx="3492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Bef>
                <a:spcPts val="600"/>
              </a:spcBef>
              <a:buSzPts val="2400"/>
            </a:pPr>
            <a:r>
              <a:rPr lang="lo-LA" sz="20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ໜ້າຕ່າງການຈັດການຄະແນນ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424B257-606E-4291-BBC2-023AC3E6F464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349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F04D6F4-FD3A-4CAE-8622-C89AC8E101FB}"/>
              </a:ext>
            </a:extLst>
          </p:cNvPr>
          <p:cNvSpPr txBox="1"/>
          <p:nvPr/>
        </p:nvSpPr>
        <p:spPr>
          <a:xfrm>
            <a:off x="508000" y="136525"/>
            <a:ext cx="1117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Bef>
                <a:spcPts val="600"/>
              </a:spcBef>
              <a:buSzPts val="2400"/>
            </a:pPr>
            <a:r>
              <a:rPr lang="lo-LA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1</a:t>
            </a:r>
            <a:r>
              <a:rPr lang="en-US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2</a:t>
            </a:r>
            <a:r>
              <a:rPr lang="lo-LA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. ຕົວຢ່າງໜ້າຟອມລາຍງານ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30C14A-AAC0-4705-AB23-E88FF96E11EA}"/>
              </a:ext>
            </a:extLst>
          </p:cNvPr>
          <p:cNvSpPr txBox="1"/>
          <p:nvPr/>
        </p:nvSpPr>
        <p:spPr>
          <a:xfrm>
            <a:off x="1644650" y="7828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Phetsarath OT" panose="02000500000000020004" pitchFamily="2" charset="0"/>
              </a:rPr>
              <a:t>ພິມລາຍງານຂໍ້ມູນນັກຮຽນ</a:t>
            </a: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6B2A6BC2-9826-4F1B-BE2A-29E4E919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39" y="1244521"/>
            <a:ext cx="10658007" cy="515030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323FAC5-7DB6-4BCE-8A19-DABB903A4634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45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2B2F2F-D6A7-468F-9BE0-C42FCFC7D11B}"/>
              </a:ext>
            </a:extLst>
          </p:cNvPr>
          <p:cNvSpPr txBox="1"/>
          <p:nvPr/>
        </p:nvSpPr>
        <p:spPr>
          <a:xfrm>
            <a:off x="1022350" y="1224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o-LA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Phetsarath OT" panose="02000500000000020004" pitchFamily="2" charset="0"/>
              </a:rPr>
              <a:t>ພິມລາຍງານນັກຮຽນລົງທະບຽນ ແລະ ໃບບິນຮັບເງິນ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DADADF6-8073-4BD2-A5DA-548087363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95" y="709715"/>
            <a:ext cx="5774405" cy="6011760"/>
          </a:xfrm>
          <a:prstGeom prst="rect">
            <a:avLst/>
          </a:prstGeom>
        </p:spPr>
      </p:pic>
      <p:pic>
        <p:nvPicPr>
          <p:cNvPr id="10" name="Picture 9" descr="Table, timeline&#10;&#10;Description automatically generated">
            <a:extLst>
              <a:ext uri="{FF2B5EF4-FFF2-40B4-BE49-F238E27FC236}">
                <a16:creationId xmlns:a16="http://schemas.microsoft.com/office/drawing/2014/main" id="{42300161-8B47-4816-A9D2-61141C743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0" y="709715"/>
            <a:ext cx="5537200" cy="52925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5BA1279-7E39-41EC-8A8F-FBCF3C203B4A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50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516" y="1618978"/>
            <a:ext cx="5842508" cy="2276856"/>
          </a:xfrm>
        </p:spPr>
        <p:txBody>
          <a:bodyPr>
            <a:normAutofit fontScale="90000"/>
          </a:bodyPr>
          <a:lstStyle/>
          <a:p>
            <a:r>
              <a:rPr lang="lo-LA" sz="115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ຂໍຂອບໃຈ</a:t>
            </a:r>
            <a:endParaRPr lang="en-US" sz="11500" dirty="0"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grpSp>
        <p:nvGrpSpPr>
          <p:cNvPr id="14" name="Google Shape;770;p41">
            <a:extLst>
              <a:ext uri="{FF2B5EF4-FFF2-40B4-BE49-F238E27FC236}">
                <a16:creationId xmlns:a16="http://schemas.microsoft.com/office/drawing/2014/main" id="{D3EDB2F8-2BAE-4F61-AFEF-B2D0766945FF}"/>
              </a:ext>
            </a:extLst>
          </p:cNvPr>
          <p:cNvGrpSpPr/>
          <p:nvPr/>
        </p:nvGrpSpPr>
        <p:grpSpPr>
          <a:xfrm>
            <a:off x="10984462" y="6252268"/>
            <a:ext cx="980374" cy="404564"/>
            <a:chOff x="2571250" y="5664711"/>
            <a:chExt cx="1439820" cy="594160"/>
          </a:xfrm>
        </p:grpSpPr>
        <p:sp>
          <p:nvSpPr>
            <p:cNvPr id="16" name="Google Shape;771;p41">
              <a:extLst>
                <a:ext uri="{FF2B5EF4-FFF2-40B4-BE49-F238E27FC236}">
                  <a16:creationId xmlns:a16="http://schemas.microsoft.com/office/drawing/2014/main" id="{2EFB5A3F-4E15-48A9-BF2F-0CF567B1DF59}"/>
                </a:ext>
              </a:extLst>
            </p:cNvPr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72;p41">
              <a:extLst>
                <a:ext uri="{FF2B5EF4-FFF2-40B4-BE49-F238E27FC236}">
                  <a16:creationId xmlns:a16="http://schemas.microsoft.com/office/drawing/2014/main" id="{2705461E-2297-4429-90F3-92CAE24A509E}"/>
                </a:ext>
              </a:extLst>
            </p:cNvPr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73;p41">
              <a:extLst>
                <a:ext uri="{FF2B5EF4-FFF2-40B4-BE49-F238E27FC236}">
                  <a16:creationId xmlns:a16="http://schemas.microsoft.com/office/drawing/2014/main" id="{45CFE55A-65AE-4AF1-9CE2-888727344FD9}"/>
                </a:ext>
              </a:extLst>
            </p:cNvPr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774;p41">
              <a:extLst>
                <a:ext uri="{FF2B5EF4-FFF2-40B4-BE49-F238E27FC236}">
                  <a16:creationId xmlns:a16="http://schemas.microsoft.com/office/drawing/2014/main" id="{D844BC36-A33F-4080-8B84-B60F078B2E50}"/>
                </a:ext>
              </a:extLst>
            </p:cNvPr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75;p41">
              <a:extLst>
                <a:ext uri="{FF2B5EF4-FFF2-40B4-BE49-F238E27FC236}">
                  <a16:creationId xmlns:a16="http://schemas.microsoft.com/office/drawing/2014/main" id="{3C1E85D7-5677-44CD-AE4B-9871C0BDB78D}"/>
                </a:ext>
              </a:extLst>
            </p:cNvPr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76;p41">
              <a:extLst>
                <a:ext uri="{FF2B5EF4-FFF2-40B4-BE49-F238E27FC236}">
                  <a16:creationId xmlns:a16="http://schemas.microsoft.com/office/drawing/2014/main" id="{3B75B78E-ABE1-4503-B59A-A016109D22C0}"/>
                </a:ext>
              </a:extLst>
            </p:cNvPr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77;p41">
              <a:extLst>
                <a:ext uri="{FF2B5EF4-FFF2-40B4-BE49-F238E27FC236}">
                  <a16:creationId xmlns:a16="http://schemas.microsoft.com/office/drawing/2014/main" id="{C79508C5-6DC8-4ACF-9CA7-40C369892402}"/>
                </a:ext>
              </a:extLst>
            </p:cNvPr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78;p41">
              <a:extLst>
                <a:ext uri="{FF2B5EF4-FFF2-40B4-BE49-F238E27FC236}">
                  <a16:creationId xmlns:a16="http://schemas.microsoft.com/office/drawing/2014/main" id="{133D5FA3-EDE9-441A-A0CF-8307D395440B}"/>
                </a:ext>
              </a:extLst>
            </p:cNvPr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79;p41">
              <a:extLst>
                <a:ext uri="{FF2B5EF4-FFF2-40B4-BE49-F238E27FC236}">
                  <a16:creationId xmlns:a16="http://schemas.microsoft.com/office/drawing/2014/main" id="{955A5DDB-8370-40BD-BB72-F3A3053A0521}"/>
                </a:ext>
              </a:extLst>
            </p:cNvPr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80;p41">
              <a:extLst>
                <a:ext uri="{FF2B5EF4-FFF2-40B4-BE49-F238E27FC236}">
                  <a16:creationId xmlns:a16="http://schemas.microsoft.com/office/drawing/2014/main" id="{02BDB1BB-7B1C-4B17-B5DD-DF9278B626AE}"/>
                </a:ext>
              </a:extLst>
            </p:cNvPr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81;p41">
              <a:extLst>
                <a:ext uri="{FF2B5EF4-FFF2-40B4-BE49-F238E27FC236}">
                  <a16:creationId xmlns:a16="http://schemas.microsoft.com/office/drawing/2014/main" id="{7F193170-E327-4A7A-9D91-A8E0C881BF3F}"/>
                </a:ext>
              </a:extLst>
            </p:cNvPr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82;p41">
              <a:extLst>
                <a:ext uri="{FF2B5EF4-FFF2-40B4-BE49-F238E27FC236}">
                  <a16:creationId xmlns:a16="http://schemas.microsoft.com/office/drawing/2014/main" id="{270D07C9-88F5-4115-84D5-D9985344C28A}"/>
                </a:ext>
              </a:extLst>
            </p:cNvPr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83;p41">
              <a:extLst>
                <a:ext uri="{FF2B5EF4-FFF2-40B4-BE49-F238E27FC236}">
                  <a16:creationId xmlns:a16="http://schemas.microsoft.com/office/drawing/2014/main" id="{2A4F9D97-7C11-4207-9B23-0174C851B852}"/>
                </a:ext>
              </a:extLst>
            </p:cNvPr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84;p41">
              <a:extLst>
                <a:ext uri="{FF2B5EF4-FFF2-40B4-BE49-F238E27FC236}">
                  <a16:creationId xmlns:a16="http://schemas.microsoft.com/office/drawing/2014/main" id="{FC88A377-93B7-4566-ACE1-F9E3373F5D43}"/>
                </a:ext>
              </a:extLst>
            </p:cNvPr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85;p41">
              <a:extLst>
                <a:ext uri="{FF2B5EF4-FFF2-40B4-BE49-F238E27FC236}">
                  <a16:creationId xmlns:a16="http://schemas.microsoft.com/office/drawing/2014/main" id="{EE4787B5-B23C-435B-BA05-78C9AC4303F4}"/>
                </a:ext>
              </a:extLst>
            </p:cNvPr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86;p41">
              <a:extLst>
                <a:ext uri="{FF2B5EF4-FFF2-40B4-BE49-F238E27FC236}">
                  <a16:creationId xmlns:a16="http://schemas.microsoft.com/office/drawing/2014/main" id="{33FF0616-DFB0-4637-9826-29819727B137}"/>
                </a:ext>
              </a:extLst>
            </p:cNvPr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87;p41">
              <a:extLst>
                <a:ext uri="{FF2B5EF4-FFF2-40B4-BE49-F238E27FC236}">
                  <a16:creationId xmlns:a16="http://schemas.microsoft.com/office/drawing/2014/main" id="{11ABAD8B-7321-4E9F-9219-F728FA9DF2B8}"/>
                </a:ext>
              </a:extLst>
            </p:cNvPr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88;p41">
              <a:extLst>
                <a:ext uri="{FF2B5EF4-FFF2-40B4-BE49-F238E27FC236}">
                  <a16:creationId xmlns:a16="http://schemas.microsoft.com/office/drawing/2014/main" id="{84FBD61D-E475-4471-B11C-77859CC422D7}"/>
                </a:ext>
              </a:extLst>
            </p:cNvPr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89;p41">
              <a:extLst>
                <a:ext uri="{FF2B5EF4-FFF2-40B4-BE49-F238E27FC236}">
                  <a16:creationId xmlns:a16="http://schemas.microsoft.com/office/drawing/2014/main" id="{E4B3471A-97E1-479A-BCBB-2F867AD1EEF8}"/>
                </a:ext>
              </a:extLst>
            </p:cNvPr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90;p41">
              <a:extLst>
                <a:ext uri="{FF2B5EF4-FFF2-40B4-BE49-F238E27FC236}">
                  <a16:creationId xmlns:a16="http://schemas.microsoft.com/office/drawing/2014/main" id="{6DBEF12B-1B4F-46AD-932D-7B23C63FDD4E}"/>
                </a:ext>
              </a:extLst>
            </p:cNvPr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91;p41">
              <a:extLst>
                <a:ext uri="{FF2B5EF4-FFF2-40B4-BE49-F238E27FC236}">
                  <a16:creationId xmlns:a16="http://schemas.microsoft.com/office/drawing/2014/main" id="{0E74E57A-4117-4D3B-87CD-7186C4CDC2B0}"/>
                </a:ext>
              </a:extLst>
            </p:cNvPr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92;p41">
              <a:extLst>
                <a:ext uri="{FF2B5EF4-FFF2-40B4-BE49-F238E27FC236}">
                  <a16:creationId xmlns:a16="http://schemas.microsoft.com/office/drawing/2014/main" id="{9D5A8038-184F-4CBB-B387-F5FB944E09C5}"/>
                </a:ext>
              </a:extLst>
            </p:cNvPr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93;p41">
              <a:extLst>
                <a:ext uri="{FF2B5EF4-FFF2-40B4-BE49-F238E27FC236}">
                  <a16:creationId xmlns:a16="http://schemas.microsoft.com/office/drawing/2014/main" id="{33CDF639-7DEC-4A1C-A268-09D233D376C4}"/>
                </a:ext>
              </a:extLst>
            </p:cNvPr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94;p41">
              <a:extLst>
                <a:ext uri="{FF2B5EF4-FFF2-40B4-BE49-F238E27FC236}">
                  <a16:creationId xmlns:a16="http://schemas.microsoft.com/office/drawing/2014/main" id="{A7DCCC9D-E46F-4624-BC70-0838A49E22A3}"/>
                </a:ext>
              </a:extLst>
            </p:cNvPr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18;p41">
            <a:extLst>
              <a:ext uri="{FF2B5EF4-FFF2-40B4-BE49-F238E27FC236}">
                <a16:creationId xmlns:a16="http://schemas.microsoft.com/office/drawing/2014/main" id="{C88A2FE2-A7A9-4E04-AF3F-BEBDD7519BAA}"/>
              </a:ext>
            </a:extLst>
          </p:cNvPr>
          <p:cNvGrpSpPr/>
          <p:nvPr/>
        </p:nvGrpSpPr>
        <p:grpSpPr>
          <a:xfrm>
            <a:off x="807630" y="198943"/>
            <a:ext cx="328230" cy="404764"/>
            <a:chOff x="1582665" y="1011072"/>
            <a:chExt cx="584040" cy="720220"/>
          </a:xfrm>
        </p:grpSpPr>
        <p:sp>
          <p:nvSpPr>
            <p:cNvPr id="44" name="Google Shape;419;p41">
              <a:extLst>
                <a:ext uri="{FF2B5EF4-FFF2-40B4-BE49-F238E27FC236}">
                  <a16:creationId xmlns:a16="http://schemas.microsoft.com/office/drawing/2014/main" id="{0FD34065-22F4-4B7A-A059-7B2B3289762A}"/>
                </a:ext>
              </a:extLst>
            </p:cNvPr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20;p41">
              <a:extLst>
                <a:ext uri="{FF2B5EF4-FFF2-40B4-BE49-F238E27FC236}">
                  <a16:creationId xmlns:a16="http://schemas.microsoft.com/office/drawing/2014/main" id="{1C887228-F9F4-4EFF-AE1E-9A5931D9776A}"/>
                </a:ext>
              </a:extLst>
            </p:cNvPr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21;p41">
              <a:extLst>
                <a:ext uri="{FF2B5EF4-FFF2-40B4-BE49-F238E27FC236}">
                  <a16:creationId xmlns:a16="http://schemas.microsoft.com/office/drawing/2014/main" id="{668271A2-AD00-4945-A2E0-90C2465CF60C}"/>
                </a:ext>
              </a:extLst>
            </p:cNvPr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22;p41">
              <a:extLst>
                <a:ext uri="{FF2B5EF4-FFF2-40B4-BE49-F238E27FC236}">
                  <a16:creationId xmlns:a16="http://schemas.microsoft.com/office/drawing/2014/main" id="{8EF7618C-0B98-4728-BC1E-CA1579C9694A}"/>
                </a:ext>
              </a:extLst>
            </p:cNvPr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23;p41">
              <a:extLst>
                <a:ext uri="{FF2B5EF4-FFF2-40B4-BE49-F238E27FC236}">
                  <a16:creationId xmlns:a16="http://schemas.microsoft.com/office/drawing/2014/main" id="{9BED6E86-DA3D-483F-AEFE-57412C074A0C}"/>
                </a:ext>
              </a:extLst>
            </p:cNvPr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722;p41">
            <a:extLst>
              <a:ext uri="{FF2B5EF4-FFF2-40B4-BE49-F238E27FC236}">
                <a16:creationId xmlns:a16="http://schemas.microsoft.com/office/drawing/2014/main" id="{174CD03B-6D4D-45D4-B81C-D9381E46EA28}"/>
              </a:ext>
            </a:extLst>
          </p:cNvPr>
          <p:cNvGrpSpPr/>
          <p:nvPr/>
        </p:nvGrpSpPr>
        <p:grpSpPr>
          <a:xfrm>
            <a:off x="6833128" y="1011352"/>
            <a:ext cx="1213724" cy="286933"/>
            <a:chOff x="3042485" y="5594633"/>
            <a:chExt cx="2159652" cy="510557"/>
          </a:xfrm>
        </p:grpSpPr>
        <p:sp>
          <p:nvSpPr>
            <p:cNvPr id="50" name="Google Shape;723;p41">
              <a:extLst>
                <a:ext uri="{FF2B5EF4-FFF2-40B4-BE49-F238E27FC236}">
                  <a16:creationId xmlns:a16="http://schemas.microsoft.com/office/drawing/2014/main" id="{67EE584A-2279-4F89-B067-7DCFA01EBF87}"/>
                </a:ext>
              </a:extLst>
            </p:cNvPr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4;p41">
              <a:extLst>
                <a:ext uri="{FF2B5EF4-FFF2-40B4-BE49-F238E27FC236}">
                  <a16:creationId xmlns:a16="http://schemas.microsoft.com/office/drawing/2014/main" id="{D5126349-DC42-4F3F-B85E-4BCB446E47FB}"/>
                </a:ext>
              </a:extLst>
            </p:cNvPr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5;p41">
              <a:extLst>
                <a:ext uri="{FF2B5EF4-FFF2-40B4-BE49-F238E27FC236}">
                  <a16:creationId xmlns:a16="http://schemas.microsoft.com/office/drawing/2014/main" id="{BFE112A9-0536-4E36-A801-022B8D04C1F7}"/>
                </a:ext>
              </a:extLst>
            </p:cNvPr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6;p41">
              <a:extLst>
                <a:ext uri="{FF2B5EF4-FFF2-40B4-BE49-F238E27FC236}">
                  <a16:creationId xmlns:a16="http://schemas.microsoft.com/office/drawing/2014/main" id="{03214F47-4DFF-4639-86EC-22D2E62ACA12}"/>
                </a:ext>
              </a:extLst>
            </p:cNvPr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7;p41">
              <a:extLst>
                <a:ext uri="{FF2B5EF4-FFF2-40B4-BE49-F238E27FC236}">
                  <a16:creationId xmlns:a16="http://schemas.microsoft.com/office/drawing/2014/main" id="{0A3ACA52-0E96-47AC-AEF1-780DD32CF608}"/>
                </a:ext>
              </a:extLst>
            </p:cNvPr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28;p41">
              <a:extLst>
                <a:ext uri="{FF2B5EF4-FFF2-40B4-BE49-F238E27FC236}">
                  <a16:creationId xmlns:a16="http://schemas.microsoft.com/office/drawing/2014/main" id="{16E98214-BDBE-47A3-8A48-B6086706E859}"/>
                </a:ext>
              </a:extLst>
            </p:cNvPr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29;p41">
              <a:extLst>
                <a:ext uri="{FF2B5EF4-FFF2-40B4-BE49-F238E27FC236}">
                  <a16:creationId xmlns:a16="http://schemas.microsoft.com/office/drawing/2014/main" id="{9C593538-EDD0-4A61-A73B-578674B4B57E}"/>
                </a:ext>
              </a:extLst>
            </p:cNvPr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30;p41">
              <a:extLst>
                <a:ext uri="{FF2B5EF4-FFF2-40B4-BE49-F238E27FC236}">
                  <a16:creationId xmlns:a16="http://schemas.microsoft.com/office/drawing/2014/main" id="{C272ABC6-84D9-43BD-9B8E-5E14EEB76A8E}"/>
                </a:ext>
              </a:extLst>
            </p:cNvPr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31;p41">
              <a:extLst>
                <a:ext uri="{FF2B5EF4-FFF2-40B4-BE49-F238E27FC236}">
                  <a16:creationId xmlns:a16="http://schemas.microsoft.com/office/drawing/2014/main" id="{157FE7CE-8CDC-4771-8CEA-E01846C053F2}"/>
                </a:ext>
              </a:extLst>
            </p:cNvPr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32;p41">
              <a:extLst>
                <a:ext uri="{FF2B5EF4-FFF2-40B4-BE49-F238E27FC236}">
                  <a16:creationId xmlns:a16="http://schemas.microsoft.com/office/drawing/2014/main" id="{44FDDAB8-3BDC-42F9-8C7E-F7FE7C2DC514}"/>
                </a:ext>
              </a:extLst>
            </p:cNvPr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733;p41">
              <a:extLst>
                <a:ext uri="{FF2B5EF4-FFF2-40B4-BE49-F238E27FC236}">
                  <a16:creationId xmlns:a16="http://schemas.microsoft.com/office/drawing/2014/main" id="{33E85FF4-333B-46FA-A6A3-7265D298835A}"/>
                </a:ext>
              </a:extLst>
            </p:cNvPr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734;p41">
              <a:extLst>
                <a:ext uri="{FF2B5EF4-FFF2-40B4-BE49-F238E27FC236}">
                  <a16:creationId xmlns:a16="http://schemas.microsoft.com/office/drawing/2014/main" id="{049E4CED-2B72-4ADD-BBBA-9C8E10C46F9D}"/>
                </a:ext>
              </a:extLst>
            </p:cNvPr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735;p41">
              <a:extLst>
                <a:ext uri="{FF2B5EF4-FFF2-40B4-BE49-F238E27FC236}">
                  <a16:creationId xmlns:a16="http://schemas.microsoft.com/office/drawing/2014/main" id="{3101A5B6-C75B-4795-82FA-84D47BDB9229}"/>
                </a:ext>
              </a:extLst>
            </p:cNvPr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736;p41">
              <a:extLst>
                <a:ext uri="{FF2B5EF4-FFF2-40B4-BE49-F238E27FC236}">
                  <a16:creationId xmlns:a16="http://schemas.microsoft.com/office/drawing/2014/main" id="{90CACDEF-A541-4375-8762-C195D34C6FD4}"/>
                </a:ext>
              </a:extLst>
            </p:cNvPr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737;p41">
              <a:extLst>
                <a:ext uri="{FF2B5EF4-FFF2-40B4-BE49-F238E27FC236}">
                  <a16:creationId xmlns:a16="http://schemas.microsoft.com/office/drawing/2014/main" id="{664529BC-D569-4E1C-AABA-70151DE7FEFC}"/>
                </a:ext>
              </a:extLst>
            </p:cNvPr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506;p41">
            <a:extLst>
              <a:ext uri="{FF2B5EF4-FFF2-40B4-BE49-F238E27FC236}">
                <a16:creationId xmlns:a16="http://schemas.microsoft.com/office/drawing/2014/main" id="{A44946E5-0BC9-48F3-B5FD-E6A4631D5327}"/>
              </a:ext>
            </a:extLst>
          </p:cNvPr>
          <p:cNvGrpSpPr/>
          <p:nvPr/>
        </p:nvGrpSpPr>
        <p:grpSpPr>
          <a:xfrm>
            <a:off x="10935518" y="1562767"/>
            <a:ext cx="418281" cy="446200"/>
            <a:chOff x="7638277" y="937343"/>
            <a:chExt cx="744273" cy="793950"/>
          </a:xfrm>
        </p:grpSpPr>
        <p:sp>
          <p:nvSpPr>
            <p:cNvPr id="66" name="Google Shape;507;p41">
              <a:extLst>
                <a:ext uri="{FF2B5EF4-FFF2-40B4-BE49-F238E27FC236}">
                  <a16:creationId xmlns:a16="http://schemas.microsoft.com/office/drawing/2014/main" id="{F36D2959-CDC6-4F59-9A36-32F0B565E9F1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508;p41">
              <a:extLst>
                <a:ext uri="{FF2B5EF4-FFF2-40B4-BE49-F238E27FC236}">
                  <a16:creationId xmlns:a16="http://schemas.microsoft.com/office/drawing/2014/main" id="{5BF6F3AE-BD2B-4C52-AA00-D8E1EE63038E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509;p41">
              <a:extLst>
                <a:ext uri="{FF2B5EF4-FFF2-40B4-BE49-F238E27FC236}">
                  <a16:creationId xmlns:a16="http://schemas.microsoft.com/office/drawing/2014/main" id="{0D6745F5-CC9C-4446-8F0E-CF79424B8FFB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510;p41">
              <a:extLst>
                <a:ext uri="{FF2B5EF4-FFF2-40B4-BE49-F238E27FC236}">
                  <a16:creationId xmlns:a16="http://schemas.microsoft.com/office/drawing/2014/main" id="{B0627A72-344D-4C22-8D72-1752257FA817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" name="Google Shape;511;p41">
              <a:extLst>
                <a:ext uri="{FF2B5EF4-FFF2-40B4-BE49-F238E27FC236}">
                  <a16:creationId xmlns:a16="http://schemas.microsoft.com/office/drawing/2014/main" id="{036829A6-D009-4FAA-8666-10F77A97EE29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71" name="Google Shape;512;p41">
                <a:extLst>
                  <a:ext uri="{FF2B5EF4-FFF2-40B4-BE49-F238E27FC236}">
                    <a16:creationId xmlns:a16="http://schemas.microsoft.com/office/drawing/2014/main" id="{ACDFA231-2E9E-4D69-B85C-05EA89EF18BE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513;p41">
                <a:extLst>
                  <a:ext uri="{FF2B5EF4-FFF2-40B4-BE49-F238E27FC236}">
                    <a16:creationId xmlns:a16="http://schemas.microsoft.com/office/drawing/2014/main" id="{9911FA5B-79F9-4632-8DF7-AEB625636899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514;p41">
                <a:extLst>
                  <a:ext uri="{FF2B5EF4-FFF2-40B4-BE49-F238E27FC236}">
                    <a16:creationId xmlns:a16="http://schemas.microsoft.com/office/drawing/2014/main" id="{722E38C6-327A-404D-BEFC-EFC08F055223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515;p41">
                <a:extLst>
                  <a:ext uri="{FF2B5EF4-FFF2-40B4-BE49-F238E27FC236}">
                    <a16:creationId xmlns:a16="http://schemas.microsoft.com/office/drawing/2014/main" id="{01B7CAA8-D2C3-466C-9EEC-9C97D4BB685C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516;p41">
                <a:extLst>
                  <a:ext uri="{FF2B5EF4-FFF2-40B4-BE49-F238E27FC236}">
                    <a16:creationId xmlns:a16="http://schemas.microsoft.com/office/drawing/2014/main" id="{6B583A1F-2307-423F-8A4E-00A42B87C425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517;p41">
                <a:extLst>
                  <a:ext uri="{FF2B5EF4-FFF2-40B4-BE49-F238E27FC236}">
                    <a16:creationId xmlns:a16="http://schemas.microsoft.com/office/drawing/2014/main" id="{F84A28DF-79C0-4E07-9408-3EB3302948C5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518;p41">
                <a:extLst>
                  <a:ext uri="{FF2B5EF4-FFF2-40B4-BE49-F238E27FC236}">
                    <a16:creationId xmlns:a16="http://schemas.microsoft.com/office/drawing/2014/main" id="{EF9C7372-FDAB-45FC-9EF8-3CBAA01A7C8B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519;p41">
                <a:extLst>
                  <a:ext uri="{FF2B5EF4-FFF2-40B4-BE49-F238E27FC236}">
                    <a16:creationId xmlns:a16="http://schemas.microsoft.com/office/drawing/2014/main" id="{31DE7246-6AFE-4343-A632-6A81A4BE4681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520;p41">
                <a:extLst>
                  <a:ext uri="{FF2B5EF4-FFF2-40B4-BE49-F238E27FC236}">
                    <a16:creationId xmlns:a16="http://schemas.microsoft.com/office/drawing/2014/main" id="{2EB2128A-D188-4742-8BAD-5A68F3562AC6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521;p41">
                <a:extLst>
                  <a:ext uri="{FF2B5EF4-FFF2-40B4-BE49-F238E27FC236}">
                    <a16:creationId xmlns:a16="http://schemas.microsoft.com/office/drawing/2014/main" id="{EE852280-0327-4E54-A47F-4B48258A7DCC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1" name="Google Shape;360;p41">
            <a:extLst>
              <a:ext uri="{FF2B5EF4-FFF2-40B4-BE49-F238E27FC236}">
                <a16:creationId xmlns:a16="http://schemas.microsoft.com/office/drawing/2014/main" id="{13E0C53D-104E-46A0-8C08-05A7D5D4DC55}"/>
              </a:ext>
            </a:extLst>
          </p:cNvPr>
          <p:cNvGrpSpPr/>
          <p:nvPr/>
        </p:nvGrpSpPr>
        <p:grpSpPr>
          <a:xfrm>
            <a:off x="9662065" y="5157033"/>
            <a:ext cx="404501" cy="404577"/>
            <a:chOff x="3706812" y="1035050"/>
            <a:chExt cx="4792662" cy="4787899"/>
          </a:xfrm>
        </p:grpSpPr>
        <p:sp>
          <p:nvSpPr>
            <p:cNvPr id="82" name="Google Shape;361;p41">
              <a:extLst>
                <a:ext uri="{FF2B5EF4-FFF2-40B4-BE49-F238E27FC236}">
                  <a16:creationId xmlns:a16="http://schemas.microsoft.com/office/drawing/2014/main" id="{4D98727E-E9C6-4BCC-A9C7-A2C2292CAA4F}"/>
                </a:ext>
              </a:extLst>
            </p:cNvPr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362;p41">
              <a:extLst>
                <a:ext uri="{FF2B5EF4-FFF2-40B4-BE49-F238E27FC236}">
                  <a16:creationId xmlns:a16="http://schemas.microsoft.com/office/drawing/2014/main" id="{803D5DDC-EE18-4362-8AD4-4FA77FE684B4}"/>
                </a:ext>
              </a:extLst>
            </p:cNvPr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363;p41">
              <a:extLst>
                <a:ext uri="{FF2B5EF4-FFF2-40B4-BE49-F238E27FC236}">
                  <a16:creationId xmlns:a16="http://schemas.microsoft.com/office/drawing/2014/main" id="{84AFD33C-4715-48C5-A68E-18B5085A2BE2}"/>
                </a:ext>
              </a:extLst>
            </p:cNvPr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364;p41">
              <a:extLst>
                <a:ext uri="{FF2B5EF4-FFF2-40B4-BE49-F238E27FC236}">
                  <a16:creationId xmlns:a16="http://schemas.microsoft.com/office/drawing/2014/main" id="{09CD7CB4-E2EA-4ECA-AB1A-E657762377CF}"/>
                </a:ext>
              </a:extLst>
            </p:cNvPr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365;p41">
              <a:extLst>
                <a:ext uri="{FF2B5EF4-FFF2-40B4-BE49-F238E27FC236}">
                  <a16:creationId xmlns:a16="http://schemas.microsoft.com/office/drawing/2014/main" id="{F88F5B79-8791-4691-9B2D-71E464F40D51}"/>
                </a:ext>
              </a:extLst>
            </p:cNvPr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366;p41">
              <a:extLst>
                <a:ext uri="{FF2B5EF4-FFF2-40B4-BE49-F238E27FC236}">
                  <a16:creationId xmlns:a16="http://schemas.microsoft.com/office/drawing/2014/main" id="{C7052ADD-11CB-4343-836A-7E9E7A4F7E18}"/>
                </a:ext>
              </a:extLst>
            </p:cNvPr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574;p41">
            <a:extLst>
              <a:ext uri="{FF2B5EF4-FFF2-40B4-BE49-F238E27FC236}">
                <a16:creationId xmlns:a16="http://schemas.microsoft.com/office/drawing/2014/main" id="{62CEC016-951B-426C-AF43-5BA185FB0A57}"/>
              </a:ext>
            </a:extLst>
          </p:cNvPr>
          <p:cNvGrpSpPr/>
          <p:nvPr/>
        </p:nvGrpSpPr>
        <p:grpSpPr>
          <a:xfrm>
            <a:off x="4989932" y="4900767"/>
            <a:ext cx="404736" cy="383108"/>
            <a:chOff x="10914544" y="4407150"/>
            <a:chExt cx="720170" cy="681687"/>
          </a:xfrm>
        </p:grpSpPr>
        <p:sp>
          <p:nvSpPr>
            <p:cNvPr id="89" name="Google Shape;575;p41">
              <a:extLst>
                <a:ext uri="{FF2B5EF4-FFF2-40B4-BE49-F238E27FC236}">
                  <a16:creationId xmlns:a16="http://schemas.microsoft.com/office/drawing/2014/main" id="{B7F7B19D-9A37-4090-A4BC-D63891CF823E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576;p41">
              <a:extLst>
                <a:ext uri="{FF2B5EF4-FFF2-40B4-BE49-F238E27FC236}">
                  <a16:creationId xmlns:a16="http://schemas.microsoft.com/office/drawing/2014/main" id="{E3EDC8AD-EF04-4F13-A172-82D525015D94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577;p41">
              <a:extLst>
                <a:ext uri="{FF2B5EF4-FFF2-40B4-BE49-F238E27FC236}">
                  <a16:creationId xmlns:a16="http://schemas.microsoft.com/office/drawing/2014/main" id="{D77244A0-FB28-43F4-9061-D5DD62A1CE83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578;p41">
              <a:extLst>
                <a:ext uri="{FF2B5EF4-FFF2-40B4-BE49-F238E27FC236}">
                  <a16:creationId xmlns:a16="http://schemas.microsoft.com/office/drawing/2014/main" id="{DDEAC8EA-F7CC-44CA-91C3-6CF8AC0DF1DF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9" name="Picture Placeholder 98" descr="A picture containing tree, outdoor, sky, house&#10;&#10;Description automatically generated">
            <a:extLst>
              <a:ext uri="{FF2B5EF4-FFF2-40B4-BE49-F238E27FC236}">
                <a16:creationId xmlns:a16="http://schemas.microsoft.com/office/drawing/2014/main" id="{E5298D28-494A-4250-A250-0F1E9CDF0D5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4368" r="14368"/>
          <a:stretch>
            <a:fillRect/>
          </a:stretch>
        </p:blipFill>
        <p:spPr/>
      </p:pic>
      <p:sp>
        <p:nvSpPr>
          <p:cNvPr id="93" name="Slide Number Placeholder 5">
            <a:extLst>
              <a:ext uri="{FF2B5EF4-FFF2-40B4-BE49-F238E27FC236}">
                <a16:creationId xmlns:a16="http://schemas.microsoft.com/office/drawing/2014/main" id="{3209D404-9341-4947-9EAE-07A77BC575C5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>
                <a:solidFill>
                  <a:srgbClr val="FFFF00"/>
                </a:solidFill>
              </a:rPr>
              <a:pPr algn="r"/>
              <a:t>29</a:t>
            </a:fld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1A23EC7-B8B8-4885-AD96-8183FC9F093E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41FED-6FE4-4B22-9E0D-DD6AADC91DF6}"/>
              </a:ext>
            </a:extLst>
          </p:cNvPr>
          <p:cNvSpPr txBox="1"/>
          <p:nvPr/>
        </p:nvSpPr>
        <p:spPr>
          <a:xfrm>
            <a:off x="487286" y="1044743"/>
            <a:ext cx="6184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>
              <a:spcBef>
                <a:spcPts val="600"/>
              </a:spcBef>
              <a:buSzPts val="2400"/>
            </a:pPr>
            <a:r>
              <a:rPr lang="lo-LA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1</a:t>
            </a:r>
            <a:r>
              <a:rPr lang="en-US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. </a:t>
            </a:r>
            <a:r>
              <a:rPr lang="lo-LA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ຄວາມເປັນມາ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3773E-B383-44B5-90F6-1C6A4F6D1DCE}"/>
              </a:ext>
            </a:extLst>
          </p:cNvPr>
          <p:cNvSpPr txBox="1"/>
          <p:nvPr/>
        </p:nvSpPr>
        <p:spPr>
          <a:xfrm>
            <a:off x="728588" y="1752986"/>
            <a:ext cx="11361812" cy="4785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lo-LA" sz="28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ສູນຝຶກອົບຮົມ ວິຊາຊີບ ພາສາ ແສງຕາວັນ (ສວພສ) ຕັ້ງຢູ່ ບ້ານນາໄຊ, ເມືອງໄຊເສດຖາ, ແຂວງນະຄອນຫຼວງວຽງຈັນ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lo-LA" sz="2800" dirty="0">
                <a:latin typeface="Saysettha OT" panose="020B0504020207020204" pitchFamily="34" charset="-34"/>
                <a:cs typeface="Saysettha OT" panose="020B0504020207020204" pitchFamily="34" charset="-34"/>
              </a:rPr>
              <a:t>ໄດ້ສ້າງຕັ້ງຂຶ້ນໃນວັນທີ 05 ເດືອນ ພຶດສະພາ ປີ 2016 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lo-LA" sz="2800" dirty="0">
                <a:latin typeface="Saysettha OT" panose="020B0504020207020204" pitchFamily="34" charset="-34"/>
                <a:cs typeface="Saysettha OT" panose="020B0504020207020204" pitchFamily="34" charset="-34"/>
              </a:rPr>
              <a:t>ເຈົ້າຂອງສູນຝຶກອົບຮົມ ມີຊື່ວ່າ ທ່ານ ນາງ ເບັດເວີລີ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lo-LA" sz="28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ສວພສ ມີພະນັກງານທັງໝົດ 16 ຄົນ, ຍິງ 8 ຄົນ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lo-LA" sz="28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ມີລະບົບຈັດເກັບຂໍ້ມູນແບບພື້ນຖານ</a:t>
            </a:r>
          </a:p>
          <a:p>
            <a:pPr lvl="0" rtl="0">
              <a:spcBef>
                <a:spcPts val="600"/>
              </a:spcBef>
              <a:spcAft>
                <a:spcPts val="0"/>
              </a:spcAft>
            </a:pPr>
            <a:r>
              <a:rPr lang="lo-LA" sz="28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ສາເຫດທີ່ເຮັດໃຫ້ມີແນວຄິດທີ່ສຶກສາລະບົບຈັດການການລົງທະບຽນນີ້ໃຫ້ (ສວພສ) ຍ້ອນມີລະບົບຈັດການຂໍ້ມູນພື້ນຖານທີ່ພະນັກງານຈະເປັນຜູ້ບັນທຶກຈົດກ່າຍລົງເອກະສານ, ຈັດເກັບຮູບແບບແຟ້ມຂໍ້ມູນ ຫຼື ບັນທຶກລົງ </a:t>
            </a:r>
            <a:r>
              <a:rPr lang="en-US" sz="2800" dirty="0">
                <a:latin typeface="Saysettha OT" panose="020B0504020207020204" pitchFamily="34" charset="-34"/>
                <a:cs typeface="Saysettha OT" panose="020B0504020207020204" pitchFamily="34" charset="-34"/>
              </a:rPr>
              <a:t>MS Excel</a:t>
            </a:r>
            <a:r>
              <a:rPr lang="lo-LA" sz="2800" dirty="0">
                <a:latin typeface="Saysettha OT" panose="020B0504020207020204" pitchFamily="34" charset="-34"/>
                <a:cs typeface="Saysettha OT" panose="020B0504020207020204" pitchFamily="34" charset="-34"/>
              </a:rPr>
              <a:t>, ການຈັດເກັບກະແຈກກະຈ່າຍ ບໍ່ສາມາດເຂົ້າທົ່ວເຖິງລາຍຮັບໄດ້.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EFCC9B-20FD-48B2-AF60-982582AE077F}"/>
              </a:ext>
            </a:extLst>
          </p:cNvPr>
          <p:cNvSpPr txBox="1"/>
          <p:nvPr/>
        </p:nvSpPr>
        <p:spPr>
          <a:xfrm>
            <a:off x="3691694" y="154294"/>
            <a:ext cx="49189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>
              <a:spcBef>
                <a:spcPts val="600"/>
              </a:spcBef>
              <a:buSzPts val="2400"/>
            </a:pPr>
            <a:r>
              <a:rPr lang="lo-LA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ບົດທີ 1 ບົດນໍາສະເໜີ</a:t>
            </a:r>
            <a:r>
              <a:rPr lang="lo-LA" sz="40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2608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1A23EC7-B8B8-4885-AD96-8183FC9F093E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8" name="Google Shape;115;p23">
            <a:extLst>
              <a:ext uri="{FF2B5EF4-FFF2-40B4-BE49-F238E27FC236}">
                <a16:creationId xmlns:a16="http://schemas.microsoft.com/office/drawing/2014/main" id="{F8BAFCA2-D6E7-4027-8A44-D805AB3188CB}"/>
              </a:ext>
            </a:extLst>
          </p:cNvPr>
          <p:cNvSpPr txBox="1">
            <a:spLocks/>
          </p:cNvSpPr>
          <p:nvPr/>
        </p:nvSpPr>
        <p:spPr>
          <a:xfrm>
            <a:off x="1005974" y="611589"/>
            <a:ext cx="5636125" cy="6721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lo-LA" sz="3600">
                <a:latin typeface="Saysettha OT" panose="020B0504020207020204" pitchFamily="34" charset="-34"/>
                <a:cs typeface="Saysettha OT" panose="020B0504020207020204" pitchFamily="34" charset="-34"/>
              </a:rPr>
              <a:t>2. ຈຸດປະສົງຂອງການສຶກສາ</a:t>
            </a:r>
            <a:endParaRPr lang="lo-LA" sz="3600" dirty="0"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BF311-F4BA-458C-9773-5D8C3A393485}"/>
              </a:ext>
            </a:extLst>
          </p:cNvPr>
          <p:cNvSpPr txBox="1"/>
          <p:nvPr/>
        </p:nvSpPr>
        <p:spPr>
          <a:xfrm>
            <a:off x="844549" y="1610310"/>
            <a:ext cx="9353547" cy="2964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lo-LA" sz="2800" dirty="0">
                <a:effectLst/>
                <a:latin typeface="Times New Roman" panose="02020603050405020304" pitchFamily="18" charset="0"/>
                <a:ea typeface="Phetsarath OT" panose="02000500000000020004" pitchFamily="2" charset="0"/>
                <a:cs typeface="Saysettha OT" panose="020B0504020207020204" pitchFamily="34" charset="-34"/>
              </a:rPr>
              <a:t>ເພື່ອພັດທະນາລະບົບການເກັບກໍາຂໍ້ມູນຕ່າງໆພາຍໃນ ສວພສ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Phetsarath OT" panose="02000500000000020004" pitchFamily="2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lo-LA" sz="2800" dirty="0">
                <a:effectLst/>
                <a:latin typeface="Times New Roman" panose="02020603050405020304" pitchFamily="18" charset="0"/>
                <a:ea typeface="Phetsarath OT" panose="02000500000000020004" pitchFamily="2" charset="0"/>
                <a:cs typeface="Saysettha OT" panose="020B0504020207020204" pitchFamily="34" charset="-34"/>
              </a:rPr>
              <a:t>ເພື່ອພັດທະນາລະບົບການລົງທະບຽນ ແລະ ບັນທຶກຄະແນນ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Phetsarath OT" panose="02000500000000020004" pitchFamily="2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lo-LA" sz="2800" dirty="0">
                <a:effectLst/>
                <a:latin typeface="Times New Roman" panose="02020603050405020304" pitchFamily="18" charset="0"/>
                <a:ea typeface="Phetsarath OT" panose="02000500000000020004" pitchFamily="2" charset="0"/>
                <a:cs typeface="Saysettha OT" panose="020B0504020207020204" pitchFamily="34" charset="-34"/>
              </a:rPr>
              <a:t>ເພື່ອພັດທະນາລະບົບກວດສອບການການລົງທະບຽນຂອງນັກຮຽນ</a:t>
            </a:r>
            <a:endParaRPr lang="en-US" sz="2800" dirty="0">
              <a:effectLst/>
              <a:latin typeface="Times New Roman" panose="02020603050405020304" pitchFamily="18" charset="0"/>
              <a:ea typeface="Phetsarath OT" panose="02000500000000020004" pitchFamily="2" charset="0"/>
              <a:cs typeface="Saysettha OT" panose="020B0504020207020204" pitchFamily="34" charset="-34"/>
            </a:endParaRPr>
          </a:p>
          <a:p>
            <a:pPr marL="342900" indent="-342900" algn="just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lo-L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Phetsarath OT" panose="02000500000000020004" pitchFamily="2" charset="0"/>
              </a:rPr>
              <a:t>ເພື່ອພັດທະນາລະບົບການກວດສອບນັກຮຽນທັງໝົດ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Phetsarath OT" panose="02000500000000020004" pitchFamily="2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lo-L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Phetsarath OT" panose="02000500000000020004" pitchFamily="2" charset="0"/>
              </a:rPr>
              <a:t>ເພື່ອພັດທະນາລະບົບກວດສອບນັກຮຽນຄ້າງຈ່າຍຄ່າຮຽນ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Phetsarath O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878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1A23EC7-B8B8-4885-AD96-8183FC9F093E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5" name="Google Shape;115;p23">
            <a:extLst>
              <a:ext uri="{FF2B5EF4-FFF2-40B4-BE49-F238E27FC236}">
                <a16:creationId xmlns:a16="http://schemas.microsoft.com/office/drawing/2014/main" id="{AAB03F28-1B02-4B8F-831D-5E25A877ED7F}"/>
              </a:ext>
            </a:extLst>
          </p:cNvPr>
          <p:cNvSpPr txBox="1">
            <a:spLocks/>
          </p:cNvSpPr>
          <p:nvPr/>
        </p:nvSpPr>
        <p:spPr>
          <a:xfrm>
            <a:off x="1005974" y="611589"/>
            <a:ext cx="5636125" cy="6721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>
                <a:latin typeface="Saysettha OT" panose="020B0504020207020204" pitchFamily="34" charset="-34"/>
                <a:cs typeface="Saysettha OT" panose="020B0504020207020204" pitchFamily="34" charset="-34"/>
              </a:rPr>
              <a:t>3. </a:t>
            </a:r>
            <a:r>
              <a:rPr lang="lo-LA" sz="3600">
                <a:latin typeface="Saysettha OT" panose="020B0504020207020204" pitchFamily="34" charset="-34"/>
                <a:cs typeface="Saysettha OT" panose="020B0504020207020204" pitchFamily="34" charset="-34"/>
              </a:rPr>
              <a:t>ຂອບເຂດຂອງການສຶກສາ</a:t>
            </a:r>
            <a:endParaRPr lang="lo-LA" sz="3600" dirty="0"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C673B-8765-47BD-B9CD-EE3E97CF77C3}"/>
              </a:ext>
            </a:extLst>
          </p:cNvPr>
          <p:cNvSpPr txBox="1"/>
          <p:nvPr/>
        </p:nvSpPr>
        <p:spPr>
          <a:xfrm>
            <a:off x="1005974" y="1591026"/>
            <a:ext cx="10690724" cy="3900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lo-LA" sz="3200" dirty="0">
                <a:effectLst/>
                <a:latin typeface="Times New Roman" panose="02020603050405020304" pitchFamily="18" charset="0"/>
                <a:ea typeface="Phetsarath OT" panose="02000500000000020004" pitchFamily="2" charset="0"/>
                <a:cs typeface="Saysettha OT" panose="020B0504020207020204" pitchFamily="34" charset="-34"/>
              </a:rPr>
              <a:t>ສຶກສາກ່ຽວກັບທິດສະດີ ແລະ ຄວາມເປັນມາຂອງລະບົບເກົ່າ</a:t>
            </a:r>
          </a:p>
          <a:p>
            <a:pPr marL="457200" indent="-457200" algn="just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lo-LA" sz="3200" dirty="0">
                <a:effectLst/>
                <a:latin typeface="Times New Roman" panose="02020603050405020304" pitchFamily="18" charset="0"/>
                <a:ea typeface="Phetsarath OT" panose="02000500000000020004" pitchFamily="2" charset="0"/>
                <a:cs typeface="Saysettha OT" panose="020B0504020207020204" pitchFamily="34" charset="-34"/>
              </a:rPr>
              <a:t>ສຶກສາບັນຫາ ແລະ ຄວາມຫຍຸ້</a:t>
            </a:r>
            <a:r>
              <a:rPr lang="lo-LA" sz="3200" dirty="0">
                <a:latin typeface="Times New Roman" panose="02020603050405020304" pitchFamily="18" charset="0"/>
                <a:ea typeface="Phetsarath OT" panose="02000500000000020004" pitchFamily="2" charset="0"/>
                <a:cs typeface="Saysettha OT" panose="020B0504020207020204" pitchFamily="34" charset="-34"/>
              </a:rPr>
              <a:t>ງ</a:t>
            </a:r>
            <a:r>
              <a:rPr lang="lo-LA" sz="3200" dirty="0">
                <a:effectLst/>
                <a:latin typeface="Times New Roman" panose="02020603050405020304" pitchFamily="18" charset="0"/>
                <a:ea typeface="Phetsarath OT" panose="02000500000000020004" pitchFamily="2" charset="0"/>
                <a:cs typeface="Saysettha OT" panose="020B0504020207020204" pitchFamily="34" charset="-34"/>
              </a:rPr>
              <a:t>ຍາກຂອງລະບົບເກົ່າ</a:t>
            </a:r>
          </a:p>
          <a:p>
            <a:pPr marL="457200" indent="-457200" algn="just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lo-LA" sz="3200" dirty="0">
                <a:effectLst/>
                <a:latin typeface="Times New Roman" panose="02020603050405020304" pitchFamily="18" charset="0"/>
                <a:ea typeface="Phetsarath OT" panose="02000500000000020004" pitchFamily="2" charset="0"/>
                <a:cs typeface="Saysettha OT" panose="020B0504020207020204" pitchFamily="34" charset="-34"/>
              </a:rPr>
              <a:t>ວິເຄາະຄວາມສາມາດໃນການໃຊ້ລະບົບເກົ່າ ແລະ ລະບົບໃໝ່</a:t>
            </a:r>
          </a:p>
          <a:p>
            <a:pPr marL="457200" indent="-457200" algn="just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lo-LA" sz="3200" dirty="0">
                <a:effectLst/>
                <a:latin typeface="Times New Roman" panose="02020603050405020304" pitchFamily="18" charset="0"/>
                <a:ea typeface="Phetsarath OT" panose="02000500000000020004" pitchFamily="2" charset="0"/>
                <a:cs typeface="Saysettha OT" panose="020B0504020207020204" pitchFamily="34" charset="-34"/>
              </a:rPr>
              <a:t>ອອກແບບ ແລະ ພັດທະນາລະບົບໃໝ່ໂດຍເນັ້ນການແກ້ໄຂບັນຫາ ແລະ ຄວາມຕ້ອງການຂອງຜູ້ໃຊ້.</a:t>
            </a:r>
          </a:p>
          <a:p>
            <a:pPr marL="457200" indent="-457200" algn="just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lo-LA" sz="3200" dirty="0">
                <a:effectLst/>
                <a:latin typeface="Times New Roman" panose="02020603050405020304" pitchFamily="18" charset="0"/>
                <a:ea typeface="Phetsarath OT" panose="02000500000000020004" pitchFamily="2" charset="0"/>
                <a:cs typeface="Saysettha OT" panose="020B0504020207020204" pitchFamily="34" charset="-34"/>
              </a:rPr>
              <a:t>ທົດລອງຄວາມສາມາດ ແລະ ການຕອບສະໜອງຂອງເວັບໄຊ</a:t>
            </a:r>
          </a:p>
        </p:txBody>
      </p:sp>
    </p:spTree>
    <p:extLst>
      <p:ext uri="{BB962C8B-B14F-4D97-AF65-F5344CB8AC3E}">
        <p14:creationId xmlns:p14="http://schemas.microsoft.com/office/powerpoint/2010/main" val="1306120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1A23EC7-B8B8-4885-AD96-8183FC9F093E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7" name="Google Shape;115;p23">
            <a:extLst>
              <a:ext uri="{FF2B5EF4-FFF2-40B4-BE49-F238E27FC236}">
                <a16:creationId xmlns:a16="http://schemas.microsoft.com/office/drawing/2014/main" id="{5D5485EE-8FA3-4FD7-9B55-855887A131E0}"/>
              </a:ext>
            </a:extLst>
          </p:cNvPr>
          <p:cNvSpPr txBox="1">
            <a:spLocks/>
          </p:cNvSpPr>
          <p:nvPr/>
        </p:nvSpPr>
        <p:spPr>
          <a:xfrm>
            <a:off x="1005974" y="611589"/>
            <a:ext cx="5636125" cy="6721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dirty="0">
                <a:latin typeface="Saysettha OT" panose="020B0504020207020204" pitchFamily="34" charset="-34"/>
                <a:cs typeface="Saysettha OT" panose="020B0504020207020204" pitchFamily="34" charset="-34"/>
              </a:rPr>
              <a:t>4. </a:t>
            </a:r>
            <a:r>
              <a:rPr lang="lo-LA" sz="36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ປະໂຫຍດທີ່ຄາດວ່າຈະໄດ້ຮັບ</a:t>
            </a:r>
          </a:p>
        </p:txBody>
      </p:sp>
      <p:sp>
        <p:nvSpPr>
          <p:cNvPr id="8" name="Google Shape;123;p24">
            <a:extLst>
              <a:ext uri="{FF2B5EF4-FFF2-40B4-BE49-F238E27FC236}">
                <a16:creationId xmlns:a16="http://schemas.microsoft.com/office/drawing/2014/main" id="{7924BDC9-3D43-4C42-A6C4-D0C77533F178}"/>
              </a:ext>
            </a:extLst>
          </p:cNvPr>
          <p:cNvSpPr txBox="1">
            <a:spLocks/>
          </p:cNvSpPr>
          <p:nvPr/>
        </p:nvSpPr>
        <p:spPr>
          <a:xfrm>
            <a:off x="852237" y="1654051"/>
            <a:ext cx="5789862" cy="447697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Font typeface="Arial" panose="020B0604020202020204" pitchFamily="34" charset="0"/>
              <a:buNone/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Saysettha OT" panose="020B0504020207020204" pitchFamily="34" charset="-34"/>
              </a:rPr>
              <a:t>1) </a:t>
            </a:r>
            <a:r>
              <a:rPr lang="lo-LA" sz="2800" b="1" dirty="0">
                <a:latin typeface="Times New Roman" panose="02020603050405020304" pitchFamily="18" charset="0"/>
                <a:ea typeface="Calibri" panose="020F0502020204030204" pitchFamily="34" charset="0"/>
                <a:cs typeface="Saysettha OT" panose="020B0504020207020204" pitchFamily="34" charset="-34"/>
              </a:rPr>
              <a:t>ປະໂຫຍດຕໍ່ນັກສຶກສາ</a:t>
            </a:r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  <a:cs typeface="Saysettha OT" panose="020B0504020207020204" pitchFamily="34" charset="-34"/>
            </a:endParaRPr>
          </a:p>
          <a:p>
            <a:pPr marL="225425" indent="-225425">
              <a:spcBef>
                <a:spcPts val="600"/>
              </a:spcBef>
            </a:pPr>
            <a:r>
              <a:rPr lang="en-US" sz="2800" dirty="0">
                <a:latin typeface="Saysettha OT" panose="020B0504020207020204" pitchFamily="34" charset="-34"/>
                <a:cs typeface="Saysettha OT" panose="020B0504020207020204" pitchFamily="34" charset="-34"/>
              </a:rPr>
              <a:t>- </a:t>
            </a:r>
            <a:r>
              <a:rPr lang="lo-LA" sz="28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ສາມາດນຳໃຊ້ຄວາມຮູ້ຄວາມສາມາດທີ່ໄດ້ສຶກສາມາເພື່ອພັດທະນາລະບົບການ.ຈັດການການລົງທະບຽນຂອງ ສວພສ ໃຫ້ນຳໃຊ້ໄດ້.</a:t>
            </a:r>
          </a:p>
          <a:p>
            <a:pPr marL="228600" indent="-228600">
              <a:spcBef>
                <a:spcPts val="600"/>
              </a:spcBef>
            </a:pPr>
            <a:r>
              <a:rPr lang="en-US" sz="2800" dirty="0">
                <a:latin typeface="Saysettha OT" panose="020B0504020207020204" pitchFamily="34" charset="-34"/>
                <a:cs typeface="Saysettha OT" panose="020B0504020207020204" pitchFamily="34" charset="-34"/>
              </a:rPr>
              <a:t>- </a:t>
            </a:r>
            <a:r>
              <a:rPr lang="lo-LA" sz="2800" dirty="0">
                <a:latin typeface="Saysettha OT" panose="020B0504020207020204" pitchFamily="34" charset="-34"/>
                <a:cs typeface="Saysettha OT" panose="020B0504020207020204" pitchFamily="34" charset="-34"/>
              </a:rPr>
              <a:t>ໄດ້ປະສົບການຕົວຈິງຈາກການເກັບຂໍ້ມູນ, ການສຶກສາລະບົບ, ການວາງແຜນ, ການຮ່ວມງານເປັນທີມ ຄວາມຮູ້ກ່ຽວກັບໂປຣແກຣມ ແລະ ການເຮັດເວັບໄຊ.</a:t>
            </a:r>
          </a:p>
        </p:txBody>
      </p:sp>
      <p:sp>
        <p:nvSpPr>
          <p:cNvPr id="9" name="Google Shape;124;p24">
            <a:extLst>
              <a:ext uri="{FF2B5EF4-FFF2-40B4-BE49-F238E27FC236}">
                <a16:creationId xmlns:a16="http://schemas.microsoft.com/office/drawing/2014/main" id="{D253C79B-E7C5-4251-B1B2-E56F89462273}"/>
              </a:ext>
            </a:extLst>
          </p:cNvPr>
          <p:cNvSpPr txBox="1">
            <a:spLocks/>
          </p:cNvSpPr>
          <p:nvPr/>
        </p:nvSpPr>
        <p:spPr>
          <a:xfrm>
            <a:off x="7085932" y="1654051"/>
            <a:ext cx="4952999" cy="478262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lvl="2" indent="0" algn="thaiDist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aysettha OT" panose="020B0504020207020204" pitchFamily="34" charset="-34"/>
              </a:rPr>
              <a:t>2) </a:t>
            </a:r>
            <a:r>
              <a:rPr lang="lo-LA" sz="32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aysettha OT" panose="020B0504020207020204" pitchFamily="34" charset="-34"/>
              </a:rPr>
              <a:t>ປະໂຫຍດຕໍ່ອົງກອນ</a:t>
            </a:r>
            <a:endParaRPr lang="en-US" sz="3200" b="1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Saysettha OT" panose="020B0504020207020204" pitchFamily="34" charset="-34"/>
            </a:endParaRPr>
          </a:p>
          <a:p>
            <a:pPr marL="225425" indent="-225425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- </a:t>
            </a:r>
            <a:r>
              <a:rPr lang="lo-LA" dirty="0">
                <a:solidFill>
                  <a:schemeClr val="tx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ໄດ້ເວັບໄຊລະບົບການຈັດການການລົງທະບຽນໃຫ້ກັບ ສວພສ.</a:t>
            </a:r>
          </a:p>
          <a:p>
            <a:pPr marL="225425" indent="-225425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- </a:t>
            </a:r>
            <a:r>
              <a:rPr lang="lo-LA" dirty="0">
                <a:solidFill>
                  <a:schemeClr val="tx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ມີລະບົບຈັດເກັບຂໍ້ມູນໄດ້ຢ່າງຖືກຕ້ອງ ແລະ ຄົ້ນຫາງ່າຍ.</a:t>
            </a:r>
          </a:p>
          <a:p>
            <a:pPr marL="225425" indent="-225425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- </a:t>
            </a:r>
            <a:r>
              <a:rPr lang="lo-LA" dirty="0">
                <a:solidFill>
                  <a:schemeClr val="tx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ໄດ້ຮູ້ເຖິງຈຳນວນທັງໝົດ, ນັກຮຽນທີ່ລົງທະບຽນ ແລະ ຍັງບໍ່ໄດ້ລົງທະບຽນໄດ້ສະດວກ.</a:t>
            </a:r>
          </a:p>
          <a:p>
            <a:pPr marL="225425" indent="-225425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- </a:t>
            </a:r>
            <a:r>
              <a:rPr lang="lo-LA" dirty="0">
                <a:solidFill>
                  <a:schemeClr val="tx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ສາມາດຮູ້ເຖິງລາຍຮັບຈາກການລົງທະບຽນຂອງນັກສຶກສາ.</a:t>
            </a:r>
          </a:p>
        </p:txBody>
      </p:sp>
    </p:spTree>
    <p:extLst>
      <p:ext uri="{BB962C8B-B14F-4D97-AF65-F5344CB8AC3E}">
        <p14:creationId xmlns:p14="http://schemas.microsoft.com/office/powerpoint/2010/main" val="103711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CFE43C1-15F0-4BC4-8EAB-BC74B6E96429}"/>
              </a:ext>
            </a:extLst>
          </p:cNvPr>
          <p:cNvSpPr txBox="1"/>
          <p:nvPr/>
        </p:nvSpPr>
        <p:spPr>
          <a:xfrm>
            <a:off x="901700" y="30428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5. </a:t>
            </a:r>
            <a:r>
              <a:rPr lang="th-TH" sz="3200" b="1" dirty="0">
                <a:latin typeface="Times New Roman" panose="02020603050405020304" pitchFamily="18" charset="0"/>
                <a:ea typeface="Calibri" panose="020F0502020204030204" pitchFamily="34" charset="0"/>
                <a:cs typeface="Phetsarath OT" panose="02000500000000020004" pitchFamily="2" charset="0"/>
              </a:rPr>
              <a:t>ແຜນການດໍາເນີນງານ</a:t>
            </a:r>
            <a:endParaRPr lang="en-US" sz="3200" b="1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6F13BD-347E-4B44-82F4-6A38ED5703EA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7</a:t>
            </a:fld>
            <a:endParaRPr lang="en-US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725981B-58A2-4137-B21B-EE7A3DB1C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889059"/>
            <a:ext cx="10388600" cy="566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685114-1729-40E6-9787-5D026C4A9A3A}"/>
              </a:ext>
            </a:extLst>
          </p:cNvPr>
          <p:cNvSpPr txBox="1"/>
          <p:nvPr/>
        </p:nvSpPr>
        <p:spPr>
          <a:xfrm>
            <a:off x="800100" y="91388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>
              <a:spcBef>
                <a:spcPts val="600"/>
              </a:spcBef>
              <a:buSzPts val="2400"/>
            </a:pPr>
            <a:r>
              <a:rPr lang="en-US" sz="32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1. </a:t>
            </a:r>
            <a:r>
              <a:rPr lang="lo-LA" sz="32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ວົງຈອນໃນການພັດທະນາລະບົບ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AF436F-4454-4A48-93A3-2C66975B0725}"/>
              </a:ext>
            </a:extLst>
          </p:cNvPr>
          <p:cNvSpPr txBox="1"/>
          <p:nvPr/>
        </p:nvSpPr>
        <p:spPr>
          <a:xfrm>
            <a:off x="2768600" y="136525"/>
            <a:ext cx="7480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>
              <a:spcBef>
                <a:spcPts val="600"/>
              </a:spcBef>
              <a:buSzPts val="2400"/>
            </a:pPr>
            <a:r>
              <a:rPr lang="lo-LA" sz="36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ບົດທີ 2 ທິດສະດີພື້ນຖານທີ່ກ່ຽວຂ້ອງ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A6F25E-2A40-4AB6-A6D6-5014A4949B06}"/>
              </a:ext>
            </a:extLst>
          </p:cNvPr>
          <p:cNvGrpSpPr/>
          <p:nvPr/>
        </p:nvGrpSpPr>
        <p:grpSpPr>
          <a:xfrm>
            <a:off x="1576387" y="1629687"/>
            <a:ext cx="8507413" cy="4847313"/>
            <a:chOff x="0" y="0"/>
            <a:chExt cx="4411980" cy="4318635"/>
          </a:xfrm>
        </p:grpSpPr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7764C8D6-E0A0-4789-9932-E385AE6D383B}"/>
                </a:ext>
              </a:extLst>
            </p:cNvPr>
            <p:cNvSpPr/>
            <p:nvPr/>
          </p:nvSpPr>
          <p:spPr>
            <a:xfrm>
              <a:off x="0" y="0"/>
              <a:ext cx="1916430" cy="556260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lo-LA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Saysettha OT" panose="020B0504020207020204" pitchFamily="34" charset="-34"/>
                </a:rPr>
                <a:t>ການກຳນົດບັນຫາ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Phetsarath OT" panose="02000500000000020004" pitchFamily="2" charset="0"/>
              </a:endParaRP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D4E73B47-86EE-4A99-8302-6868A5F6740B}"/>
                </a:ext>
              </a:extLst>
            </p:cNvPr>
            <p:cNvSpPr/>
            <p:nvPr/>
          </p:nvSpPr>
          <p:spPr>
            <a:xfrm>
              <a:off x="419100" y="628650"/>
              <a:ext cx="1916430" cy="556260"/>
            </a:xfrm>
            <a:prstGeom prst="flowChartProcess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lo-LA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Saysettha OT" panose="020B0504020207020204" pitchFamily="34" charset="-34"/>
                </a:rPr>
                <a:t>ການວິເຄາະ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Phetsarath OT" panose="02000500000000020004" pitchFamily="2" charset="0"/>
              </a:endParaRPr>
            </a:p>
          </p:txBody>
        </p:sp>
        <p:sp>
          <p:nvSpPr>
            <p:cNvPr id="16" name="Flowchart: Process 15">
              <a:extLst>
                <a:ext uri="{FF2B5EF4-FFF2-40B4-BE49-F238E27FC236}">
                  <a16:creationId xmlns:a16="http://schemas.microsoft.com/office/drawing/2014/main" id="{1862AB6E-E39C-4F99-B7D6-B8A253BB2F28}"/>
                </a:ext>
              </a:extLst>
            </p:cNvPr>
            <p:cNvSpPr/>
            <p:nvPr/>
          </p:nvSpPr>
          <p:spPr>
            <a:xfrm>
              <a:off x="828675" y="1257300"/>
              <a:ext cx="1916430" cy="556260"/>
            </a:xfrm>
            <a:prstGeom prst="flowChartProcess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lo-LA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Saysettha OT" panose="020B0504020207020204" pitchFamily="34" charset="-34"/>
                </a:rPr>
                <a:t>ການອອກແບບ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Phetsarath OT" panose="02000500000000020004" pitchFamily="2" charset="0"/>
              </a:endParaRPr>
            </a:p>
          </p:txBody>
        </p:sp>
        <p:sp>
          <p:nvSpPr>
            <p:cNvPr id="17" name="Flowchart: Process 16">
              <a:extLst>
                <a:ext uri="{FF2B5EF4-FFF2-40B4-BE49-F238E27FC236}">
                  <a16:creationId xmlns:a16="http://schemas.microsoft.com/office/drawing/2014/main" id="{D265A40D-072F-44F7-9B75-7CE6C1A0E761}"/>
                </a:ext>
              </a:extLst>
            </p:cNvPr>
            <p:cNvSpPr/>
            <p:nvPr/>
          </p:nvSpPr>
          <p:spPr>
            <a:xfrm>
              <a:off x="1247775" y="1885950"/>
              <a:ext cx="1916430" cy="556260"/>
            </a:xfrm>
            <a:prstGeom prst="flowChartProcess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lo-LA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Saysettha OT" panose="020B0504020207020204" pitchFamily="34" charset="-34"/>
                </a:rPr>
                <a:t>ການພັດທະນາ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Phetsarath OT" panose="02000500000000020004" pitchFamily="2" charset="0"/>
              </a:endParaRP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D9308CD7-8092-48DD-8674-AC6F56D7ADAC}"/>
                </a:ext>
              </a:extLst>
            </p:cNvPr>
            <p:cNvSpPr/>
            <p:nvPr/>
          </p:nvSpPr>
          <p:spPr>
            <a:xfrm>
              <a:off x="1638300" y="2514600"/>
              <a:ext cx="1916430" cy="556260"/>
            </a:xfrm>
            <a:prstGeom prst="flowChartProcess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lo-LA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Saysettha OT" panose="020B0504020207020204" pitchFamily="34" charset="-34"/>
                </a:rPr>
                <a:t>ການທົດສອບ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Phetsarath OT" panose="02000500000000020004" pitchFamily="2" charset="0"/>
              </a:endParaRPr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9CBF587E-78F9-41E7-9FB2-3C7F14A24BB4}"/>
                </a:ext>
              </a:extLst>
            </p:cNvPr>
            <p:cNvSpPr/>
            <p:nvPr/>
          </p:nvSpPr>
          <p:spPr>
            <a:xfrm>
              <a:off x="2066925" y="3143250"/>
              <a:ext cx="1916430" cy="556260"/>
            </a:xfrm>
            <a:prstGeom prst="flowChartProces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lo-LA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Saysettha OT" panose="020B0504020207020204" pitchFamily="34" charset="-34"/>
                </a:rPr>
                <a:t>ການຕິດຕັ້ງ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Phetsarath OT" panose="02000500000000020004" pitchFamily="2" charset="0"/>
              </a:endParaRP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4CD8EFAA-E16C-4497-8939-F245DFF9DA75}"/>
                </a:ext>
              </a:extLst>
            </p:cNvPr>
            <p:cNvSpPr/>
            <p:nvPr/>
          </p:nvSpPr>
          <p:spPr>
            <a:xfrm>
              <a:off x="2495550" y="3762375"/>
              <a:ext cx="1916430" cy="556260"/>
            </a:xfrm>
            <a:prstGeom prst="flowChartProcess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lo-LA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Saysettha OT" panose="020B0504020207020204" pitchFamily="34" charset="-34"/>
                </a:rPr>
                <a:t>ການບຳລຸງຮັກສາ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Phetsarath OT" panose="02000500000000020004" pitchFamily="2" charset="0"/>
              </a:endParaRPr>
            </a:p>
          </p:txBody>
        </p:sp>
        <p:sp>
          <p:nvSpPr>
            <p:cNvPr id="21" name="Arrow: Bent-Up 20">
              <a:extLst>
                <a:ext uri="{FF2B5EF4-FFF2-40B4-BE49-F238E27FC236}">
                  <a16:creationId xmlns:a16="http://schemas.microsoft.com/office/drawing/2014/main" id="{3CF951A5-F152-4697-968B-E5AAF1735EA4}"/>
                </a:ext>
              </a:extLst>
            </p:cNvPr>
            <p:cNvSpPr/>
            <p:nvPr/>
          </p:nvSpPr>
          <p:spPr>
            <a:xfrm flipH="1">
              <a:off x="76200" y="561975"/>
              <a:ext cx="346710" cy="352425"/>
            </a:xfrm>
            <a:prstGeom prst="bent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" name="Arrow: Bent-Up 21">
              <a:extLst>
                <a:ext uri="{FF2B5EF4-FFF2-40B4-BE49-F238E27FC236}">
                  <a16:creationId xmlns:a16="http://schemas.microsoft.com/office/drawing/2014/main" id="{8F077672-4E7F-4447-9E22-7245E853F672}"/>
                </a:ext>
              </a:extLst>
            </p:cNvPr>
            <p:cNvSpPr/>
            <p:nvPr/>
          </p:nvSpPr>
          <p:spPr>
            <a:xfrm rot="10800000" flipH="1">
              <a:off x="1914525" y="276225"/>
              <a:ext cx="346710" cy="352425"/>
            </a:xfrm>
            <a:prstGeom prst="bent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" name="Arrow: Bent-Up 22">
              <a:extLst>
                <a:ext uri="{FF2B5EF4-FFF2-40B4-BE49-F238E27FC236}">
                  <a16:creationId xmlns:a16="http://schemas.microsoft.com/office/drawing/2014/main" id="{06DF8CB7-79D8-4423-8CEA-8B3EE08B345C}"/>
                </a:ext>
              </a:extLst>
            </p:cNvPr>
            <p:cNvSpPr/>
            <p:nvPr/>
          </p:nvSpPr>
          <p:spPr>
            <a:xfrm rot="10800000" flipH="1">
              <a:off x="2333625" y="904875"/>
              <a:ext cx="346710" cy="352425"/>
            </a:xfrm>
            <a:prstGeom prst="bent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" name="Arrow: Bent-Up 23">
              <a:extLst>
                <a:ext uri="{FF2B5EF4-FFF2-40B4-BE49-F238E27FC236}">
                  <a16:creationId xmlns:a16="http://schemas.microsoft.com/office/drawing/2014/main" id="{C8A71884-4766-4453-B149-112569F93B45}"/>
                </a:ext>
              </a:extLst>
            </p:cNvPr>
            <p:cNvSpPr/>
            <p:nvPr/>
          </p:nvSpPr>
          <p:spPr>
            <a:xfrm rot="10800000" flipH="1">
              <a:off x="2743200" y="1543050"/>
              <a:ext cx="346710" cy="352425"/>
            </a:xfrm>
            <a:prstGeom prst="bent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" name="Arrow: Bent-Up 24">
              <a:extLst>
                <a:ext uri="{FF2B5EF4-FFF2-40B4-BE49-F238E27FC236}">
                  <a16:creationId xmlns:a16="http://schemas.microsoft.com/office/drawing/2014/main" id="{83E39CF5-7693-460D-8A65-FA0B0071E677}"/>
                </a:ext>
              </a:extLst>
            </p:cNvPr>
            <p:cNvSpPr/>
            <p:nvPr/>
          </p:nvSpPr>
          <p:spPr>
            <a:xfrm rot="10800000" flipH="1">
              <a:off x="3152775" y="2162175"/>
              <a:ext cx="346710" cy="352425"/>
            </a:xfrm>
            <a:prstGeom prst="bent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Arrow: Bent-Up 25">
              <a:extLst>
                <a:ext uri="{FF2B5EF4-FFF2-40B4-BE49-F238E27FC236}">
                  <a16:creationId xmlns:a16="http://schemas.microsoft.com/office/drawing/2014/main" id="{6A58A37F-6E4B-4DB1-B9DF-44F4D1EE2699}"/>
                </a:ext>
              </a:extLst>
            </p:cNvPr>
            <p:cNvSpPr/>
            <p:nvPr/>
          </p:nvSpPr>
          <p:spPr>
            <a:xfrm rot="10800000" flipH="1">
              <a:off x="3543300" y="2771775"/>
              <a:ext cx="346710" cy="352425"/>
            </a:xfrm>
            <a:prstGeom prst="bent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Arrow: Bent-Up 26">
              <a:extLst>
                <a:ext uri="{FF2B5EF4-FFF2-40B4-BE49-F238E27FC236}">
                  <a16:creationId xmlns:a16="http://schemas.microsoft.com/office/drawing/2014/main" id="{7EB412AD-ACCA-4BB4-8FF0-692D645D0CD1}"/>
                </a:ext>
              </a:extLst>
            </p:cNvPr>
            <p:cNvSpPr/>
            <p:nvPr/>
          </p:nvSpPr>
          <p:spPr>
            <a:xfrm rot="10800000" flipH="1">
              <a:off x="3981450" y="3409950"/>
              <a:ext cx="346710" cy="352425"/>
            </a:xfrm>
            <a:prstGeom prst="bent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" name="Arrow: Bent-Up 27">
              <a:extLst>
                <a:ext uri="{FF2B5EF4-FFF2-40B4-BE49-F238E27FC236}">
                  <a16:creationId xmlns:a16="http://schemas.microsoft.com/office/drawing/2014/main" id="{A8D036DE-8A95-43C4-9382-58C0B86B7D9D}"/>
                </a:ext>
              </a:extLst>
            </p:cNvPr>
            <p:cNvSpPr/>
            <p:nvPr/>
          </p:nvSpPr>
          <p:spPr>
            <a:xfrm flipH="1">
              <a:off x="485775" y="1190625"/>
              <a:ext cx="346710" cy="352425"/>
            </a:xfrm>
            <a:prstGeom prst="bent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Arrow: Bent-Up 28">
              <a:extLst>
                <a:ext uri="{FF2B5EF4-FFF2-40B4-BE49-F238E27FC236}">
                  <a16:creationId xmlns:a16="http://schemas.microsoft.com/office/drawing/2014/main" id="{87E18742-33C3-474F-BDEE-9DF5C2E01736}"/>
                </a:ext>
              </a:extLst>
            </p:cNvPr>
            <p:cNvSpPr/>
            <p:nvPr/>
          </p:nvSpPr>
          <p:spPr>
            <a:xfrm flipH="1">
              <a:off x="904875" y="1819275"/>
              <a:ext cx="346710" cy="352425"/>
            </a:xfrm>
            <a:prstGeom prst="bent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Arrow: Bent-Up 29">
              <a:extLst>
                <a:ext uri="{FF2B5EF4-FFF2-40B4-BE49-F238E27FC236}">
                  <a16:creationId xmlns:a16="http://schemas.microsoft.com/office/drawing/2014/main" id="{651BC94E-10C8-448E-803D-7AC2AD95B238}"/>
                </a:ext>
              </a:extLst>
            </p:cNvPr>
            <p:cNvSpPr/>
            <p:nvPr/>
          </p:nvSpPr>
          <p:spPr>
            <a:xfrm flipH="1">
              <a:off x="1295400" y="2457450"/>
              <a:ext cx="346710" cy="352425"/>
            </a:xfrm>
            <a:prstGeom prst="bent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Arrow: Bent-Up 30">
              <a:extLst>
                <a:ext uri="{FF2B5EF4-FFF2-40B4-BE49-F238E27FC236}">
                  <a16:creationId xmlns:a16="http://schemas.microsoft.com/office/drawing/2014/main" id="{3C449883-A677-4B72-A202-F03351EEC18B}"/>
                </a:ext>
              </a:extLst>
            </p:cNvPr>
            <p:cNvSpPr/>
            <p:nvPr/>
          </p:nvSpPr>
          <p:spPr>
            <a:xfrm flipH="1">
              <a:off x="1714500" y="3095625"/>
              <a:ext cx="346710" cy="352425"/>
            </a:xfrm>
            <a:prstGeom prst="bent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Arrow: Bent-Up 31">
              <a:extLst>
                <a:ext uri="{FF2B5EF4-FFF2-40B4-BE49-F238E27FC236}">
                  <a16:creationId xmlns:a16="http://schemas.microsoft.com/office/drawing/2014/main" id="{675CD74B-DE59-4153-ACB1-55F77066F0AD}"/>
                </a:ext>
              </a:extLst>
            </p:cNvPr>
            <p:cNvSpPr/>
            <p:nvPr/>
          </p:nvSpPr>
          <p:spPr>
            <a:xfrm flipH="1">
              <a:off x="2152650" y="3733800"/>
              <a:ext cx="346710" cy="352425"/>
            </a:xfrm>
            <a:prstGeom prst="bent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28735E05-E88F-4DAC-B7BC-13BE2749D8A9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8A7FD12E-4A96-49B5-BA27-9715AF18EC24}"/>
              </a:ext>
            </a:extLst>
          </p:cNvPr>
          <p:cNvSpPr txBox="1"/>
          <p:nvPr/>
        </p:nvSpPr>
        <p:spPr>
          <a:xfrm>
            <a:off x="609599" y="329684"/>
            <a:ext cx="10152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>
              <a:spcBef>
                <a:spcPts val="600"/>
              </a:spcBef>
              <a:buSzPts val="2400"/>
            </a:pPr>
            <a:r>
              <a:rPr lang="lo-LA" sz="32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2. ສັນຍະລັກ ແລະ ຄວາມໝາຍຂອງ </a:t>
            </a:r>
            <a:r>
              <a:rPr lang="en-US" sz="32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ER Diagram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60D8DD1A-5225-44CD-AA28-340150641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555058"/>
              </p:ext>
            </p:extLst>
          </p:nvPr>
        </p:nvGraphicFramePr>
        <p:xfrm>
          <a:off x="1004848" y="1018266"/>
          <a:ext cx="10525512" cy="4013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378">
                  <a:extLst>
                    <a:ext uri="{9D8B030D-6E8A-4147-A177-3AD203B41FA5}">
                      <a16:colId xmlns:a16="http://schemas.microsoft.com/office/drawing/2014/main" val="109769139"/>
                    </a:ext>
                  </a:extLst>
                </a:gridCol>
                <a:gridCol w="2631378">
                  <a:extLst>
                    <a:ext uri="{9D8B030D-6E8A-4147-A177-3AD203B41FA5}">
                      <a16:colId xmlns:a16="http://schemas.microsoft.com/office/drawing/2014/main" val="2670472304"/>
                    </a:ext>
                  </a:extLst>
                </a:gridCol>
                <a:gridCol w="2631378">
                  <a:extLst>
                    <a:ext uri="{9D8B030D-6E8A-4147-A177-3AD203B41FA5}">
                      <a16:colId xmlns:a16="http://schemas.microsoft.com/office/drawing/2014/main" val="75573325"/>
                    </a:ext>
                  </a:extLst>
                </a:gridCol>
                <a:gridCol w="2631378">
                  <a:extLst>
                    <a:ext uri="{9D8B030D-6E8A-4147-A177-3AD203B41FA5}">
                      <a16:colId xmlns:a16="http://schemas.microsoft.com/office/drawing/2014/main" val="2543241083"/>
                    </a:ext>
                  </a:extLst>
                </a:gridCol>
              </a:tblGrid>
              <a:tr h="9021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aysettha OT" panose="020B0504020207020204" pitchFamily="34" charset="-34"/>
                        </a:rPr>
                        <a:t>ສັນຍາລັກ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Phetsarath OT" panose="02000500000000020004" pitchFamily="2" charset="0"/>
                          <a:cs typeface="Saysettha OT" panose="020B0504020207020204" pitchFamily="34" charset="-34"/>
                        </a:rPr>
                        <a:t>ຄວາມ​ໝາຍ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aysettha OT" panose="020B0504020207020204" pitchFamily="34" charset="-34"/>
                        </a:rPr>
                        <a:t>ສັນຍາລັກ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lo-LA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Phetsarath OT" panose="02000500000000020004" pitchFamily="2" charset="0"/>
                          <a:cs typeface="Saysettha OT" panose="020B0504020207020204" pitchFamily="34" charset="-34"/>
                        </a:rPr>
                        <a:t>ຄວາມ​ໝາຍ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7170973"/>
                  </a:ext>
                </a:extLst>
              </a:tr>
              <a:tr h="733574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o-LA" sz="1800" kern="1200" dirty="0">
                          <a:solidFill>
                            <a:schemeClr val="dk1"/>
                          </a:solidFill>
                          <a:effectLst/>
                          <a:latin typeface="Saysettha OT" panose="020B0504020207020204" pitchFamily="34" charset="-34"/>
                          <a:ea typeface="+mn-ea"/>
                          <a:cs typeface="Saysettha OT" panose="020B0504020207020204" pitchFamily="34" charset="-34"/>
                        </a:rPr>
                        <a:t>ເອັນຕິຕີ້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Saysettha OT" panose="020B0504020207020204" pitchFamily="34" charset="-34"/>
                          <a:ea typeface="+mn-ea"/>
                          <a:cs typeface="Saysettha OT" panose="020B0504020207020204" pitchFamily="34" charset="-34"/>
                        </a:rPr>
                        <a:t>(Entity)</a:t>
                      </a:r>
                    </a:p>
                    <a:p>
                      <a:pPr algn="ctr"/>
                      <a:endParaRPr lang="en-US" sz="1400" dirty="0"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lo-LA" sz="1800" dirty="0"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ແອດທຣິບິວ</a:t>
                      </a:r>
                    </a:p>
                    <a:p>
                      <a:pPr algn="ctr"/>
                      <a:r>
                        <a:rPr lang="lo-LA" sz="1800" dirty="0"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(</a:t>
                      </a:r>
                      <a:r>
                        <a:rPr lang="en-US" sz="1800" dirty="0"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Attribute)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018234"/>
                  </a:ext>
                </a:extLst>
              </a:tr>
              <a:tr h="626915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lo-LA" sz="1800" dirty="0"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ຄວາມສຳພັນ</a:t>
                      </a:r>
                    </a:p>
                    <a:p>
                      <a:pPr algn="ctr"/>
                      <a:r>
                        <a:rPr lang="lo-LA" sz="1800" dirty="0"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(</a:t>
                      </a:r>
                      <a:r>
                        <a:rPr lang="en-US" sz="1800" dirty="0"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Relationship)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lo-LA" sz="1800" dirty="0"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ແອດທຣິບິວທີ່ເປັນ </a:t>
                      </a:r>
                      <a:r>
                        <a:rPr lang="en-US" sz="1800" dirty="0"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primary key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201884"/>
                  </a:ext>
                </a:extLst>
              </a:tr>
              <a:tr h="835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lo-LA" sz="1800" dirty="0"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ສັນຍະລັກຈຳນວນຫຼາຍ </a:t>
                      </a:r>
                    </a:p>
                    <a:p>
                      <a:pPr algn="ctr"/>
                      <a:r>
                        <a:rPr lang="en-US" sz="1800" dirty="0"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(Many (M) Symbol)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lo-LA" sz="1800" dirty="0"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ສັນຍະລັກຈຳນວນໜຶ່ງ </a:t>
                      </a:r>
                    </a:p>
                    <a:p>
                      <a:pPr algn="ctr"/>
                      <a:r>
                        <a:rPr lang="en-US" sz="1800" dirty="0"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(One Symbol)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4472621"/>
                  </a:ext>
                </a:extLst>
              </a:tr>
              <a:tr h="902128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lo-LA" sz="1800" dirty="0"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ເສັ້ນເຊື່ອມຄວາມສຳພັນ</a:t>
                      </a:r>
                    </a:p>
                    <a:p>
                      <a:pPr algn="ctr"/>
                      <a:r>
                        <a:rPr lang="en-US" sz="1800" dirty="0"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Relationship 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lo-LA" sz="1800" dirty="0"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ຄອມໂພສິດເອັນຕີຕີ້</a:t>
                      </a:r>
                    </a:p>
                    <a:p>
                      <a:pPr algn="ctr"/>
                      <a:r>
                        <a:rPr lang="en-US" sz="1800" dirty="0">
                          <a:latin typeface="Saysettha OT" panose="020B0504020207020204" pitchFamily="34" charset="-34"/>
                          <a:cs typeface="Saysettha OT" panose="020B0504020207020204" pitchFamily="34" charset="-34"/>
                        </a:rPr>
                        <a:t>(Composite entity)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3195818"/>
                  </a:ext>
                </a:extLst>
              </a:tr>
            </a:tbl>
          </a:graphicData>
        </a:graphic>
      </p:graphicFrame>
      <p:grpSp>
        <p:nvGrpSpPr>
          <p:cNvPr id="57" name="Group 56">
            <a:extLst>
              <a:ext uri="{FF2B5EF4-FFF2-40B4-BE49-F238E27FC236}">
                <a16:creationId xmlns:a16="http://schemas.microsoft.com/office/drawing/2014/main" id="{4B7F0014-51FF-4563-8AFD-9A943E96AE68}"/>
              </a:ext>
            </a:extLst>
          </p:cNvPr>
          <p:cNvGrpSpPr/>
          <p:nvPr/>
        </p:nvGrpSpPr>
        <p:grpSpPr>
          <a:xfrm>
            <a:off x="6552037" y="2036288"/>
            <a:ext cx="1957350" cy="507295"/>
            <a:chOff x="0" y="0"/>
            <a:chExt cx="2233612" cy="576262"/>
          </a:xfrm>
        </p:grpSpPr>
        <p:sp>
          <p:nvSpPr>
            <p:cNvPr id="58" name="Line 27">
              <a:extLst>
                <a:ext uri="{FF2B5EF4-FFF2-40B4-BE49-F238E27FC236}">
                  <a16:creationId xmlns:a16="http://schemas.microsoft.com/office/drawing/2014/main" id="{C660B855-3710-4FF7-826E-D88C500B34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7337"/>
              <a:ext cx="720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1F625CC-16D3-4316-9817-0ABE2E905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725" y="0"/>
              <a:ext cx="1512887" cy="57626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AD49018F-3D63-46E7-8D7D-C2682D3415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592" y="2773524"/>
            <a:ext cx="1942751" cy="50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92E70A0-E2BF-475A-A143-6F4C7D84A9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37" y="2724670"/>
            <a:ext cx="1957350" cy="507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D77E388-CEE5-4F93-ABD5-A51471202C65}"/>
              </a:ext>
            </a:extLst>
          </p:cNvPr>
          <p:cNvSpPr txBox="1">
            <a:spLocks/>
          </p:cNvSpPr>
          <p:nvPr/>
        </p:nvSpPr>
        <p:spPr>
          <a:xfrm>
            <a:off x="91440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mtClean="0"/>
              <a:pPr algn="r"/>
              <a:t>9</a:t>
            </a:fld>
            <a:endParaRPr lang="en-US" dirty="0"/>
          </a:p>
        </p:txBody>
      </p:sp>
      <p:grpSp>
        <p:nvGrpSpPr>
          <p:cNvPr id="2065" name="Group 1"/>
          <p:cNvGrpSpPr>
            <a:grpSpLocks/>
          </p:cNvGrpSpPr>
          <p:nvPr/>
        </p:nvGrpSpPr>
        <p:grpSpPr bwMode="auto">
          <a:xfrm>
            <a:off x="39688" y="177800"/>
            <a:ext cx="1119187" cy="288925"/>
            <a:chOff x="0" y="0"/>
            <a:chExt cx="22336" cy="5762"/>
          </a:xfrm>
        </p:grpSpPr>
      </p:grpSp>
      <p:grpSp>
        <p:nvGrpSpPr>
          <p:cNvPr id="2059" name="Group 11"/>
          <p:cNvGrpSpPr>
            <a:grpSpLocks/>
          </p:cNvGrpSpPr>
          <p:nvPr/>
        </p:nvGrpSpPr>
        <p:grpSpPr bwMode="auto">
          <a:xfrm>
            <a:off x="115888" y="106363"/>
            <a:ext cx="1041400" cy="287337"/>
            <a:chOff x="0" y="0"/>
            <a:chExt cx="20891" cy="5762"/>
          </a:xfrm>
        </p:grpSpPr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5700511-9191-4253-923C-E15F31E43E82}"/>
              </a:ext>
            </a:extLst>
          </p:cNvPr>
          <p:cNvCxnSpPr/>
          <p:nvPr/>
        </p:nvCxnSpPr>
        <p:spPr>
          <a:xfrm>
            <a:off x="1388111" y="4616605"/>
            <a:ext cx="1794232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B9670B6-E4BB-49CD-BCDA-212589746FD6}"/>
              </a:ext>
            </a:extLst>
          </p:cNvPr>
          <p:cNvSpPr/>
          <p:nvPr/>
        </p:nvSpPr>
        <p:spPr>
          <a:xfrm>
            <a:off x="1253769" y="2036288"/>
            <a:ext cx="1928574" cy="4512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1FBF8B-2186-4A6A-9EFF-903C35F56F70}"/>
              </a:ext>
            </a:extLst>
          </p:cNvPr>
          <p:cNvGrpSpPr/>
          <p:nvPr/>
        </p:nvGrpSpPr>
        <p:grpSpPr>
          <a:xfrm>
            <a:off x="6566636" y="4330571"/>
            <a:ext cx="1942751" cy="527765"/>
            <a:chOff x="6574521" y="5839734"/>
            <a:chExt cx="1942751" cy="5277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E62AD2D-D29E-44DC-A370-3D32B9EF8F23}"/>
                </a:ext>
              </a:extLst>
            </p:cNvPr>
            <p:cNvSpPr/>
            <p:nvPr/>
          </p:nvSpPr>
          <p:spPr>
            <a:xfrm>
              <a:off x="6580813" y="5839734"/>
              <a:ext cx="1928574" cy="5166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E8683E9-4476-4AFD-AF2C-34A78DD595C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4521" y="5850885"/>
              <a:ext cx="1942751" cy="5166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82483512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16c05727-aa75-4e4a-9b5f-8a80a1165891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Galaxy presentation</Template>
  <TotalTime>760</TotalTime>
  <Words>1632</Words>
  <Application>Microsoft Office PowerPoint</Application>
  <PresentationFormat>Widescreen</PresentationFormat>
  <Paragraphs>341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Saysettha OT</vt:lpstr>
      <vt:lpstr>Times New Roman</vt:lpstr>
      <vt:lpstr>Univers</vt:lpstr>
      <vt:lpstr>Wingdings</vt:lpstr>
      <vt:lpstr>GradientUnivers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ຂໍຂອບໃຈ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 jao</dc:creator>
  <cp:lastModifiedBy>Chan jao</cp:lastModifiedBy>
  <cp:revision>58</cp:revision>
  <cp:lastPrinted>2021-02-28T15:24:37Z</cp:lastPrinted>
  <dcterms:created xsi:type="dcterms:W3CDTF">2021-02-25T13:32:30Z</dcterms:created>
  <dcterms:modified xsi:type="dcterms:W3CDTF">2021-02-28T17:58:14Z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